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63" r:id="rId2"/>
    <p:sldId id="256" r:id="rId3"/>
    <p:sldId id="257" r:id="rId4"/>
    <p:sldId id="269" r:id="rId5"/>
    <p:sldId id="258" r:id="rId6"/>
    <p:sldId id="259" r:id="rId7"/>
    <p:sldId id="260" r:id="rId8"/>
    <p:sldId id="261" r:id="rId9"/>
    <p:sldId id="265" r:id="rId10"/>
    <p:sldId id="267" r:id="rId11"/>
    <p:sldId id="268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10" autoAdjust="0"/>
    <p:restoredTop sz="94617" autoAdjust="0"/>
  </p:normalViewPr>
  <p:slideViewPr>
    <p:cSldViewPr>
      <p:cViewPr>
        <p:scale>
          <a:sx n="125" d="100"/>
          <a:sy n="125" d="100"/>
        </p:scale>
        <p:origin x="-4136" y="-18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94003-2A89-45F7-A105-ABE423289AAA}" type="datetimeFigureOut">
              <a:rPr lang="en-US" smtClean="0"/>
              <a:pPr/>
              <a:t>10/07/2014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48BE3-172E-463F-840A-9B377B0644D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748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86B575-DC60-4AEF-8F19-ABDEE415CE6D}" type="datetimeFigureOut">
              <a:rPr lang="en-US" smtClean="0"/>
              <a:pPr/>
              <a:t>10/07/2014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E5D66E-0B95-4133-A59F-1AE3494343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02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86B575-DC60-4AEF-8F19-ABDEE415CE6D}" type="datetimeFigureOut">
              <a:rPr lang="en-US" smtClean="0"/>
              <a:pPr/>
              <a:t>10/07/2014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E5D66E-0B95-4133-A59F-1AE3494343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14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86B575-DC60-4AEF-8F19-ABDEE415CE6D}" type="datetimeFigureOut">
              <a:rPr lang="en-US" smtClean="0"/>
              <a:pPr/>
              <a:t>10/07/2014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E5D66E-0B95-4133-A59F-1AE3494343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46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86B575-DC60-4AEF-8F19-ABDEE415CE6D}" type="datetimeFigureOut">
              <a:rPr lang="en-US" smtClean="0"/>
              <a:pPr/>
              <a:t>10/07/2014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E5D66E-0B95-4133-A59F-1AE3494343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04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86B575-DC60-4AEF-8F19-ABDEE415CE6D}" type="datetimeFigureOut">
              <a:rPr lang="en-US" smtClean="0"/>
              <a:pPr/>
              <a:t>10/07/2014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E5D66E-0B95-4133-A59F-1AE3494343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132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86B575-DC60-4AEF-8F19-ABDEE415CE6D}" type="datetimeFigureOut">
              <a:rPr lang="en-US" smtClean="0"/>
              <a:pPr/>
              <a:t>10/07/2014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E5D66E-0B95-4133-A59F-1AE3494343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92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86B575-DC60-4AEF-8F19-ABDEE415CE6D}" type="datetimeFigureOut">
              <a:rPr lang="en-US" smtClean="0"/>
              <a:pPr/>
              <a:t>10/07/2014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E5D66E-0B95-4133-A59F-1AE3494343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83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86B575-DC60-4AEF-8F19-ABDEE415CE6D}" type="datetimeFigureOut">
              <a:rPr lang="en-US" smtClean="0"/>
              <a:pPr/>
              <a:t>10/07/2014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E5D66E-0B95-4133-A59F-1AE3494343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86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86B575-DC60-4AEF-8F19-ABDEE415CE6D}" type="datetimeFigureOut">
              <a:rPr lang="en-US" smtClean="0"/>
              <a:pPr/>
              <a:t>10/07/2014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E5D66E-0B95-4133-A59F-1AE3494343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90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86B575-DC60-4AEF-8F19-ABDEE415CE6D}" type="datetimeFigureOut">
              <a:rPr lang="en-US" smtClean="0"/>
              <a:pPr/>
              <a:t>10/07/2014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E5D66E-0B95-4133-A59F-1AE3494343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0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86B575-DC60-4AEF-8F19-ABDEE415CE6D}" type="datetimeFigureOut">
              <a:rPr lang="en-US" smtClean="0"/>
              <a:pPr/>
              <a:t>10/07/2014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E5D66E-0B95-4133-A59F-1AE3494343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09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382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29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hyperlink" Target="http://img4.wikia.nocookie.net/__cb20100309192708/pdsh/images/6/6f/Sherlock_holmes_-1.jpg" TargetMode="External"/><Relationship Id="rId5" Type="http://schemas.openxmlformats.org/officeDocument/2006/relationships/image" Target="../media/image3.jpeg"/><Relationship Id="rId6" Type="http://schemas.openxmlformats.org/officeDocument/2006/relationships/image" Target="../media/image4.jpeg"/><Relationship Id="rId7" Type="http://schemas.openxmlformats.org/officeDocument/2006/relationships/image" Target="../media/image5.jpeg"/><Relationship Id="rId8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en.wikipedia.org/wiki/File:NosferatuShadow.jp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366421" y="1052736"/>
            <a:ext cx="8567601" cy="1940957"/>
          </a:xfrm>
          <a:prstGeom prst="round2Diag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50800"/>
                <a:solidFill>
                  <a:schemeClr val="tx1"/>
                </a:solidFill>
                <a:latin typeface="Arial"/>
                <a:cs typeface="Arial"/>
              </a:rPr>
              <a:t>Structuring narratives -</a:t>
            </a:r>
          </a:p>
          <a:p>
            <a:pPr algn="ctr"/>
            <a:r>
              <a:rPr lang="en-US" sz="5400" b="1" cap="none" spc="0" dirty="0" smtClean="0">
                <a:ln w="50800"/>
                <a:solidFill>
                  <a:schemeClr val="tx1"/>
                </a:solidFill>
                <a:effectLst/>
                <a:latin typeface="Arial"/>
                <a:cs typeface="Arial"/>
              </a:rPr>
              <a:t>Writing your own story…</a:t>
            </a:r>
            <a:endParaRPr lang="en-US" sz="5400" b="1" cap="none" spc="0" dirty="0">
              <a:ln w="50800"/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45324" y="3501008"/>
            <a:ext cx="2214578" cy="92333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5400" b="1" dirty="0" smtClean="0">
                <a:latin typeface="Arial"/>
                <a:cs typeface="Arial"/>
              </a:rPr>
              <a:t>Who?</a:t>
            </a:r>
            <a:endParaRPr lang="en-GB" sz="1100" b="1" dirty="0" smtClean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51990" y="3501008"/>
            <a:ext cx="2500330" cy="92333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5400" b="1" dirty="0" smtClean="0">
                <a:latin typeface="Arial"/>
                <a:cs typeface="Arial"/>
              </a:rPr>
              <a:t>What?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02382" y="4725144"/>
            <a:ext cx="2857520" cy="92333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5400" b="1" dirty="0" smtClean="0">
                <a:latin typeface="Arial"/>
                <a:cs typeface="Arial"/>
              </a:rPr>
              <a:t>Where?</a:t>
            </a:r>
            <a:endParaRPr lang="en-GB" sz="5400" dirty="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79982" y="4809926"/>
            <a:ext cx="2571768" cy="92333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5400" b="1" dirty="0" smtClean="0">
                <a:latin typeface="Arial"/>
                <a:cs typeface="Arial"/>
              </a:rPr>
              <a:t>When?</a:t>
            </a:r>
            <a:endParaRPr lang="en-GB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980728"/>
            <a:ext cx="8049659" cy="1021556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50800">
                  <a:noFill/>
                </a:ln>
                <a:solidFill>
                  <a:schemeClr val="tx1"/>
                </a:solidFill>
              </a:rPr>
              <a:t>‘</a:t>
            </a:r>
            <a:r>
              <a:rPr lang="en-US" sz="5400" b="1" cap="none" spc="0" dirty="0" smtClean="0">
                <a:ln w="50800">
                  <a:noFill/>
                </a:ln>
                <a:solidFill>
                  <a:schemeClr val="tx1"/>
                </a:solidFill>
                <a:effectLst/>
              </a:rPr>
              <a:t>Peaches’ by Dylan Thomas</a:t>
            </a:r>
            <a:endParaRPr lang="en-US" sz="5400" b="1" cap="none" spc="0" dirty="0">
              <a:ln w="50800"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9254" y="2204864"/>
            <a:ext cx="8568952" cy="397031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/>
                <a:cs typeface="Arial"/>
              </a:rPr>
              <a:t>Read the opening to ‘Peaches’ by Dylan Thomas</a:t>
            </a:r>
          </a:p>
          <a:p>
            <a:endParaRPr lang="en-GB" sz="2800" dirty="0">
              <a:latin typeface="Arial"/>
              <a:cs typeface="Arial"/>
            </a:endParaRPr>
          </a:p>
          <a:p>
            <a:r>
              <a:rPr lang="en-GB" sz="2800" dirty="0" smtClean="0">
                <a:latin typeface="Arial"/>
                <a:cs typeface="Arial"/>
              </a:rPr>
              <a:t>Can you guess what genre it is?</a:t>
            </a:r>
          </a:p>
          <a:p>
            <a:endParaRPr lang="en-GB" sz="2800" dirty="0">
              <a:latin typeface="Arial"/>
              <a:cs typeface="Arial"/>
            </a:endParaRPr>
          </a:p>
          <a:p>
            <a:r>
              <a:rPr lang="en-GB" sz="2800" dirty="0" smtClean="0">
                <a:latin typeface="Arial"/>
                <a:cs typeface="Arial"/>
              </a:rPr>
              <a:t>Look at the way Uncle Jim is described.  Is it effective characterisation?</a:t>
            </a:r>
          </a:p>
          <a:p>
            <a:endParaRPr lang="en-GB" sz="2800" dirty="0">
              <a:latin typeface="Arial"/>
              <a:cs typeface="Arial"/>
            </a:endParaRPr>
          </a:p>
          <a:p>
            <a:r>
              <a:rPr lang="en-GB" sz="2800" dirty="0" smtClean="0">
                <a:latin typeface="Arial"/>
                <a:cs typeface="Arial"/>
              </a:rPr>
              <a:t>Look at the way that Thomas uses descriptive writing in the opening.  How effective do you think it is?</a:t>
            </a:r>
            <a:endParaRPr lang="en-GB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1605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124744"/>
            <a:ext cx="8568952" cy="501675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4800" b="1" dirty="0" smtClean="0">
                <a:latin typeface="Arial"/>
                <a:cs typeface="Arial"/>
              </a:rPr>
              <a:t>Themes</a:t>
            </a:r>
          </a:p>
          <a:p>
            <a:pPr algn="ctr"/>
            <a:endParaRPr lang="en-GB" sz="4800" b="1" u="sng" dirty="0" smtClean="0">
              <a:latin typeface="Arial"/>
              <a:cs typeface="Arial"/>
            </a:endParaRPr>
          </a:p>
          <a:p>
            <a:r>
              <a:rPr lang="en-GB" sz="2800" b="1" dirty="0" smtClean="0">
                <a:latin typeface="Arial"/>
                <a:cs typeface="Arial"/>
              </a:rPr>
              <a:t>Write a story on one of the following themes:</a:t>
            </a:r>
          </a:p>
          <a:p>
            <a:endParaRPr lang="en-GB" sz="2800" dirty="0">
              <a:latin typeface="Arial"/>
              <a:cs typeface="Arial"/>
            </a:endParaRPr>
          </a:p>
          <a:p>
            <a:pPr marL="342900" indent="-342900">
              <a:buFontTx/>
              <a:buChar char="-"/>
            </a:pPr>
            <a:r>
              <a:rPr lang="en-GB" sz="2800" dirty="0" smtClean="0">
                <a:latin typeface="Arial"/>
                <a:cs typeface="Arial"/>
              </a:rPr>
              <a:t>Courage</a:t>
            </a:r>
          </a:p>
          <a:p>
            <a:pPr marL="342900" indent="-342900">
              <a:buFontTx/>
              <a:buChar char="-"/>
            </a:pPr>
            <a:r>
              <a:rPr lang="en-GB" sz="2800" dirty="0" smtClean="0">
                <a:latin typeface="Arial"/>
                <a:cs typeface="Arial"/>
              </a:rPr>
              <a:t>Family</a:t>
            </a:r>
          </a:p>
          <a:p>
            <a:pPr marL="342900" indent="-342900">
              <a:buFontTx/>
              <a:buChar char="-"/>
            </a:pPr>
            <a:r>
              <a:rPr lang="en-GB" sz="2800" dirty="0" smtClean="0">
                <a:latin typeface="Arial"/>
                <a:cs typeface="Arial"/>
              </a:rPr>
              <a:t>Life</a:t>
            </a:r>
          </a:p>
          <a:p>
            <a:pPr marL="342900" indent="-342900">
              <a:buFontTx/>
              <a:buChar char="-"/>
            </a:pPr>
            <a:r>
              <a:rPr lang="en-GB" sz="2800" dirty="0" smtClean="0">
                <a:latin typeface="Arial"/>
                <a:cs typeface="Arial"/>
              </a:rPr>
              <a:t>Love</a:t>
            </a:r>
          </a:p>
          <a:p>
            <a:pPr marL="342900" indent="-342900">
              <a:buFontTx/>
              <a:buChar char="-"/>
            </a:pPr>
            <a:r>
              <a:rPr lang="en-GB" sz="2800" dirty="0" smtClean="0">
                <a:latin typeface="Arial"/>
                <a:cs typeface="Arial"/>
              </a:rPr>
              <a:t>Travel</a:t>
            </a:r>
          </a:p>
          <a:p>
            <a:pPr marL="342900" indent="-342900">
              <a:buFontTx/>
              <a:buChar char="-"/>
            </a:pPr>
            <a:r>
              <a:rPr lang="en-GB" sz="2800" dirty="0" smtClean="0">
                <a:latin typeface="Arial"/>
                <a:cs typeface="Arial"/>
              </a:rPr>
              <a:t>Relationships</a:t>
            </a:r>
            <a:endParaRPr lang="en-GB" sz="28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960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052736"/>
            <a:ext cx="8568952" cy="510909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Arial"/>
                <a:cs typeface="Arial"/>
              </a:rPr>
              <a:t>My Story – Checklist</a:t>
            </a:r>
          </a:p>
          <a:p>
            <a:endParaRPr lang="en-GB" sz="2200" b="1" u="sng" dirty="0">
              <a:latin typeface="Arial"/>
              <a:cs typeface="Arial"/>
            </a:endParaRPr>
          </a:p>
          <a:p>
            <a:r>
              <a:rPr lang="en-GB" sz="2200" b="1" dirty="0" smtClean="0">
                <a:latin typeface="Arial"/>
                <a:cs typeface="Arial"/>
              </a:rPr>
              <a:t>Punctuation 	</a:t>
            </a:r>
            <a:r>
              <a:rPr lang="en-GB" sz="2200" b="1" dirty="0" smtClean="0">
                <a:latin typeface="Arial"/>
                <a:cs typeface="Arial"/>
              </a:rPr>
              <a:t>            </a:t>
            </a:r>
            <a:r>
              <a:rPr lang="en-GB" sz="2200" dirty="0" smtClean="0">
                <a:latin typeface="Arial"/>
                <a:cs typeface="Arial"/>
              </a:rPr>
              <a:t>Full </a:t>
            </a:r>
            <a:r>
              <a:rPr lang="en-GB" sz="2200" dirty="0" smtClean="0">
                <a:latin typeface="Arial"/>
                <a:cs typeface="Arial"/>
              </a:rPr>
              <a:t>stops, commas, question </a:t>
            </a:r>
            <a:r>
              <a:rPr lang="en-GB" sz="2200" dirty="0" smtClean="0">
                <a:latin typeface="Arial"/>
                <a:cs typeface="Arial"/>
              </a:rPr>
              <a:t> </a:t>
            </a:r>
            <a:br>
              <a:rPr lang="en-GB" sz="2200" dirty="0" smtClean="0">
                <a:latin typeface="Arial"/>
                <a:cs typeface="Arial"/>
              </a:rPr>
            </a:br>
            <a:r>
              <a:rPr lang="en-GB" sz="2200" dirty="0" smtClean="0">
                <a:latin typeface="Arial"/>
                <a:cs typeface="Arial"/>
              </a:rPr>
              <a:t>                                    marks and exclamation </a:t>
            </a:r>
            <a:r>
              <a:rPr lang="en-GB" sz="2200" dirty="0" smtClean="0">
                <a:latin typeface="Arial"/>
                <a:cs typeface="Arial"/>
              </a:rPr>
              <a:t>marks.  </a:t>
            </a:r>
          </a:p>
          <a:p>
            <a:endParaRPr lang="en-GB" sz="2200" dirty="0">
              <a:latin typeface="Arial"/>
              <a:cs typeface="Arial"/>
            </a:endParaRPr>
          </a:p>
          <a:p>
            <a:r>
              <a:rPr lang="en-GB" sz="2200" b="1" dirty="0" smtClean="0">
                <a:latin typeface="Arial"/>
                <a:cs typeface="Arial"/>
              </a:rPr>
              <a:t>Capital letters 	</a:t>
            </a:r>
            <a:r>
              <a:rPr lang="en-GB" sz="2200" dirty="0" smtClean="0">
                <a:latin typeface="Arial"/>
                <a:cs typeface="Arial"/>
              </a:rPr>
              <a:t>Do </a:t>
            </a:r>
            <a:r>
              <a:rPr lang="en-GB" sz="2200" dirty="0" smtClean="0">
                <a:latin typeface="Arial"/>
                <a:cs typeface="Arial"/>
              </a:rPr>
              <a:t>all my sentences start with a capital 			</a:t>
            </a:r>
            <a:r>
              <a:rPr lang="en-GB" sz="2200" dirty="0" smtClean="0">
                <a:latin typeface="Arial"/>
                <a:cs typeface="Arial"/>
              </a:rPr>
              <a:t>            letter</a:t>
            </a:r>
            <a:r>
              <a:rPr lang="en-GB" sz="2200" dirty="0" smtClean="0">
                <a:latin typeface="Arial"/>
                <a:cs typeface="Arial"/>
              </a:rPr>
              <a:t>? </a:t>
            </a:r>
          </a:p>
          <a:p>
            <a:endParaRPr lang="en-GB" sz="2200" b="1" dirty="0">
              <a:latin typeface="Arial"/>
              <a:cs typeface="Arial"/>
            </a:endParaRPr>
          </a:p>
          <a:p>
            <a:r>
              <a:rPr lang="en-GB" sz="2200" b="1" dirty="0" smtClean="0">
                <a:latin typeface="Arial"/>
                <a:cs typeface="Arial"/>
              </a:rPr>
              <a:t>Sentences   	</a:t>
            </a:r>
            <a:r>
              <a:rPr lang="en-GB" sz="2200" b="1" dirty="0" smtClean="0">
                <a:latin typeface="Arial"/>
                <a:cs typeface="Arial"/>
              </a:rPr>
              <a:t>            </a:t>
            </a:r>
            <a:r>
              <a:rPr lang="en-GB" sz="2200" dirty="0" smtClean="0">
                <a:latin typeface="Arial"/>
                <a:cs typeface="Arial"/>
              </a:rPr>
              <a:t>Do </a:t>
            </a:r>
            <a:r>
              <a:rPr lang="en-GB" sz="2200" dirty="0" smtClean="0">
                <a:latin typeface="Arial"/>
                <a:cs typeface="Arial"/>
              </a:rPr>
              <a:t>they all make sense?</a:t>
            </a:r>
          </a:p>
          <a:p>
            <a:endParaRPr lang="en-GB" sz="2200" b="1" dirty="0">
              <a:latin typeface="Arial"/>
              <a:cs typeface="Arial"/>
            </a:endParaRPr>
          </a:p>
          <a:p>
            <a:r>
              <a:rPr lang="en-GB" sz="2200" b="1" dirty="0" smtClean="0">
                <a:latin typeface="Arial"/>
                <a:cs typeface="Arial"/>
              </a:rPr>
              <a:t>Adjectives		</a:t>
            </a:r>
            <a:r>
              <a:rPr lang="en-GB" sz="2200" dirty="0" smtClean="0">
                <a:latin typeface="Arial"/>
                <a:cs typeface="Arial"/>
              </a:rPr>
              <a:t>Have </a:t>
            </a:r>
            <a:r>
              <a:rPr lang="en-GB" sz="2200" dirty="0" smtClean="0">
                <a:latin typeface="Arial"/>
                <a:cs typeface="Arial"/>
              </a:rPr>
              <a:t>you used adjectives to make </a:t>
            </a:r>
            <a:r>
              <a:rPr lang="en-GB" sz="2200" dirty="0" smtClean="0">
                <a:latin typeface="Arial"/>
                <a:cs typeface="Arial"/>
              </a:rPr>
              <a:t/>
            </a:r>
            <a:br>
              <a:rPr lang="en-GB" sz="2200" dirty="0" smtClean="0">
                <a:latin typeface="Arial"/>
                <a:cs typeface="Arial"/>
              </a:rPr>
            </a:br>
            <a:r>
              <a:rPr lang="en-GB" sz="2200" dirty="0" smtClean="0">
                <a:latin typeface="Arial"/>
                <a:cs typeface="Arial"/>
              </a:rPr>
              <a:t>                                    your story </a:t>
            </a:r>
            <a:r>
              <a:rPr lang="en-GB" sz="2200" dirty="0" smtClean="0">
                <a:latin typeface="Arial"/>
                <a:cs typeface="Arial"/>
              </a:rPr>
              <a:t>more interesting?</a:t>
            </a:r>
          </a:p>
          <a:p>
            <a:endParaRPr lang="en-GB" sz="2200" b="1" dirty="0">
              <a:latin typeface="Arial"/>
              <a:cs typeface="Arial"/>
            </a:endParaRPr>
          </a:p>
          <a:p>
            <a:r>
              <a:rPr lang="en-GB" sz="2200" b="1" dirty="0" smtClean="0">
                <a:latin typeface="Arial"/>
                <a:cs typeface="Arial"/>
              </a:rPr>
              <a:t>Read your story	</a:t>
            </a:r>
            <a:r>
              <a:rPr lang="en-GB" sz="2200" dirty="0" smtClean="0">
                <a:latin typeface="Arial"/>
                <a:cs typeface="Arial"/>
              </a:rPr>
              <a:t>Does </a:t>
            </a:r>
            <a:r>
              <a:rPr lang="en-GB" sz="2200" dirty="0" smtClean="0">
                <a:latin typeface="Arial"/>
                <a:cs typeface="Arial"/>
              </a:rPr>
              <a:t>it make sense? </a:t>
            </a:r>
            <a:endParaRPr lang="en-GB" sz="2200" b="1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7894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910833" y="980728"/>
            <a:ext cx="7478776" cy="1940957"/>
          </a:xfrm>
          <a:prstGeom prst="round2Diag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50800"/>
                <a:solidFill>
                  <a:schemeClr val="tx1"/>
                </a:solidFill>
              </a:rPr>
              <a:t>Structuring narratives -</a:t>
            </a:r>
          </a:p>
          <a:p>
            <a:pPr algn="ctr"/>
            <a:r>
              <a:rPr lang="en-US" sz="5400" b="1" cap="none" spc="0" dirty="0" smtClean="0">
                <a:ln w="50800"/>
                <a:solidFill>
                  <a:schemeClr val="tx1"/>
                </a:solidFill>
                <a:effectLst/>
              </a:rPr>
              <a:t>Writing your own story…</a:t>
            </a:r>
            <a:endParaRPr lang="en-US" sz="5400" b="1" cap="none" spc="0" dirty="0">
              <a:ln w="50800"/>
              <a:solidFill>
                <a:schemeClr val="tx1"/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62" y="2996952"/>
            <a:ext cx="6858048" cy="1021556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5400" b="1" dirty="0" smtClean="0"/>
              <a:t>Learning objectives:</a:t>
            </a:r>
            <a:endParaRPr lang="en-GB" sz="1100" b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643480" y="4221088"/>
            <a:ext cx="8032976" cy="166199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GB" sz="2800" b="1" dirty="0" smtClean="0"/>
              <a:t> 	To learn how to structure a plan for a 	story. </a:t>
            </a:r>
            <a:br>
              <a:rPr lang="en-GB" sz="2800" b="1" dirty="0" smtClean="0"/>
            </a:br>
            <a:endParaRPr lang="en-GB" dirty="0" smtClean="0"/>
          </a:p>
          <a:p>
            <a:pPr lvl="0">
              <a:buFont typeface="Arial" pitchFamily="34" charset="0"/>
              <a:buChar char="•"/>
            </a:pPr>
            <a:r>
              <a:rPr lang="en-GB" sz="2800" b="1" dirty="0" smtClean="0"/>
              <a:t>         </a:t>
            </a:r>
            <a:r>
              <a:rPr lang="en-GB" sz="2800" b="1" dirty="0" smtClean="0"/>
              <a:t>To link to the work of Dylan Thomas.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444137" y="1916832"/>
            <a:ext cx="4216095" cy="1021556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50800"/>
                <a:solidFill>
                  <a:schemeClr val="tx1"/>
                </a:solidFill>
                <a:effectLst/>
              </a:rPr>
              <a:t>Which genre? </a:t>
            </a:r>
            <a:endParaRPr lang="en-US" sz="5400" b="1" cap="none" spc="0" dirty="0">
              <a:ln w="50800"/>
              <a:solidFill>
                <a:schemeClr val="tx1"/>
              </a:solidFill>
              <a:effectLst/>
            </a:endParaRPr>
          </a:p>
        </p:txBody>
      </p:sp>
      <p:pic>
        <p:nvPicPr>
          <p:cNvPr id="1026" name="Picture 2" descr="Nosferatu">
            <a:hlinkClick r:id="rId2" tooltip="Nosferatu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623" y="3933056"/>
            <a:ext cx="3365077" cy="2389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herlock holmes -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101701"/>
            <a:ext cx="1880897" cy="2753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3.gstatic.com/images?q=tbn:ANd9GcR4tQKGRTCQz1CwEyAx0U9KoWr2PkG-IMuY6Otd1zWJdDE5J8Q4z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950757"/>
            <a:ext cx="1728192" cy="255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eg;base64,/9j/4AAQSkZJRgABAQAAAQABAAD/2wCEAAkGBhQSEBQUEhQUFRQUFBUXFBUWFBUVFBYXFRUXFBUUFRQXHCYeFxojGRQUHy8gJCcpLC0sFR4xNTAqNSYrLCkBCQoKDgwOGg8PGiwkHSQsLCkqNCosLCkqKSwsKSkpLCwsLCwsLCosLCwsLCwsLCwpLCkpLCkpLCwsKiksLCwsLP/AABEIALEBHAMBIgACEQEDEQH/xAAcAAABBAMBAAAAAAAAAAAAAAAAAQIDBgQFBwj/xAA/EAABBAAEAwUFBgQFBAMAAAABAAIDEQQSITEFBkETIlFhcQcygZGhI0JSYrHBktHh8BQzNHKCFWNz8SRDov/EABoBAAIDAQEAAAAAAAAAAAAAAAABAgMEBQb/xAAuEQACAgEEAQIEBQUBAAAAAAAAAQIDEQQSITFBYbEiMlGBE3HR4fBCYpGhwVL/2gAMAwEAAhEDEQA/AOKJEqFEiIi0IQIEiEIGBSJQUIARIlSsA63sarxrT4WmAMI1sXpprVHx8/RNUkQBIBIaCRbqJrfoP70UaBghCUBACIS0kQAIpCVACJUIQAIQlCAEQhKgBEISoAEIQkAJUIQAUlAQE8NQAganBqc1qkDUgIS1NLVO5qjIQIjpFJ9JKQIYUieQm0mAiRKhAxEIQgASA+CVCYCUkS0ikAAKcAgN0v8Af+/FXXkrkBuLwmKxc73RwQRvyltW6RrM/wB77re7Y3JcANkgKUkIXemYvCswEE8kkLmzYZjG4N+Hjkb2zWhj3RMDQ9urXWNrO4tcj5yw2HZiP/iluUtt7WFzo2Psgtje7UiqNa0SRZpNcizzg0FISpCgYIQhAAlQhAwQlQgQiEpCKQMRCWktJAJSUBKAnhqAEa1SNat3ypybieIS9nh2XVZ5HaRxg7F7vnQFk1su1cs+xDC4Z0ck73zysc1w2ZCHN7w7gsuAI6u18Oii5YGkaLkD2JMfE2fiGa3gOZhwSzKDqDK4d7MfwgiupvQXjE+yrhzmZW4WJhAOVwDj/Fbu98dfAg6q1NxLS9zAQXtDXOb1Afmyk+uV3yUhCrzkl0edOcfZx2Dj2QN5S9rLsOaDle0E6h7HaVs4FpGW6XPi1eoecOEh7Q+9WFxAs/e3rUjcA7dF5z5kwnZ4l4rc5qAqr3FdNbVy5jkqfEsFi4x7KpG97CSNnbV5SQySvI+675j0VKxmBfE8slY5jhu1zS0/IrruCxTmaNddnVp8fUbFTYzFhzC3ExMkbegcA74g1oV0p6P/AMnHr17XzI4qQmkLo3EeQ8PNrhpOwcdmSW6M+TX7t+qqPGOVMThv82I5fxt78Z/5Db40sU6Zw7R0K9RXZ0zTEJqkpNIVRoGpEpCEDEQhKgASJxRI8kkncmzoB9BoEAIuhcm8ztmwrOEzPbh4ZZCXz5gLBcZOzNim5nBos+FdVzy0toA7ZztgMPhX4fAYONrHvY9zpXMbISS13ZBxkBzBxDs1dHfBcpk49ekmGwxI0P2WQ6f7CKWNh+OYiMARzzMAFANle0AeAAOiwSU1hIjh5Nv/ANQwrvewpb5xzO/R4ITzFgXVT8TF/uZHKP8A85StIhPI8G6bwOFw+zxcWpoNkZKx3rTA8AfFObydO4ns+ykrU5J4r0s3ke5rtgenQrRp7JSNiR6Ej9EByZ+I5bxUYt+HmA/F2T8v8QFH5rXkVusnDcTkj9x5b6afUajZbVnOMxblkLpAPxPLzvZ/zg8Hw2QHJoUqsw4vg5I6kiLH/jEMTgdevYuhoV4Am+vRMfgcI9v2ckeazoZJYbHSu1je1vWwX+GqMC3ehXKRSssfKme8naurfsRBiRr4dnKHO/hUU/LMbTX+LjafwzQ4qFwPgfs3Nv4pYGpJmhpACvHCfZJi5gH58O2A3U4lbI11XpG1vee7Q6abbhZ2G9lwmnZDCJ2gD7SaXs6OupbGzQeQznXrQJQueQckmkc8AW65T5Ykx+Ljw8Whcbe6rEcY96R3oNh1JA6r0Jy37OMLhGtyRNLxu9wD5CfN5Gno2h5LZcV4vFg3QgR3JPKyFlUKDpI2nM7eh2l11Phuq3MtUTWco43DwFuCwULwyN7mvkeMpkc0faSeLyS2sxoeAoBXF42Pgb/b91zqXFyS4biUEThJI5zWMEHZOhDMRiJImm4W9o14ZfaZySMmYaFXLlSCaPCRxYgfaRXHmBsPbGcscg1vvMDTrrdqiG7+pl9uzjYsf99TaNiAcXADMQATQsht0CeoFn5lOKilc5o0GYfUfDr+q0PFedcLC4slmax34HZmu9cpF15qxFPqO5qxDWwuJ6bevRcC5jw4lxL+8AW5Wusgd7KHHQ+BdXwV65r59bL3MNmlPQ5TkafxagZ63FivM7Kj4XGSRBwytcXuzkvHetwG/wAr+KU7FGO1djjU5Sy+iwxzkglwbm8dnX4+qmbjMrRnv/loPCgSrhisLh577WMQu6E90E62QdLOq08/KX3WvaQTQN6dTdH06eK9HG6L74PKyqfjk1kzY3C2mnH7p0/9qPtZGCgTR/vYqHE8MLHU6utFurTWho9PQracO4bKIjI+uwANOfpmPRjOrnHbRWOSS5Ktjb4KfxPgkMxJLOzd+OMAD1fHt8lWeJcryxDM2pWfij71de83dq6TI6J7tNDroTXpTljuwBBsaHxGh+WxVNmmrn6M01auyvjtepyYhJS6HxjhUUoPaRgP6Sx01x8M7dj53qqjj+XpIwXAdowffYCa/wBw3C59ulnXz2jqU6uFnozU0hOIWVheHF7S8kMjBoyO2v8AC0DV7vJoPiaGqymxFh5T9nM+NogOa1wJacvvUNwSaA8z9UntA5I/wEpykmNz3NaDqRWtZho6hXzW75L9pTMDE6MCVwYCYy97qcSboRAlsY1PUk3uq5zzzZ/jp87QQ0bZveJIGaxZoXawRdzu5zj/AFj9Te1SqvGcffOfYrKEIW8wAhCKTARCWktIGNSpaRSABKik7KgAAXQuXfY1isVgxiu0jiDm542PDszmb5yR7gI1G9jXS1QYIszgNrIF+pq16/x7Gw4SQNFNjhc1o20awtaB8gFGTwGDzDP7PsYNWRtmGtGF7XnT8ujvotp7O+Xp8XxKPDzOnZHGHSTMcXg5I6GTK7bM4tb6EqUy46FveBcGtaLytdrYrVut0F0z2U8RfPJP2hosZGKF9S7NQdZaMzfmk5eBR5MHnjjQjmdHHTYsMzK1rSQGuDLeW/hoOayh4HxW19kuJ7XCOxD2gOmleaFnusqIE2TqS2QnzcVQ+b8K92IxlO7v/wAnunV2fOSKvYZfPosLgXNc0PCYmQHLkxErZCdqNShtfmEjtfyFWWYUUkVVNyk2zuPEOYoYRcsrW/HX6JjuFQY+LDSyBxEcgmiIc5mocS3NW7bDTX5QvOOL4i6QgySuf7436ONlp8tgu0eyrmiI8MAlkZG3DvLCXPyinEvZ3jp94trc5Ss2TUbnhPFJ/wDqmIw4wzY8JG0kSNjI7SV+R+Yu92zmdt4alWCdkt20irAo0KF6nQWT5WpMFjY5WB8T2PYdnMcHN9LCnSwPPoIxprU/T+qxeI8IhnblmijkA2D2B1X4E6j4LMCQlSI5NDFyNgmVlw0Yr/d9QTr8VkOwmHGnZRDyLGfuFspXULKrGOpz7ErgNqEgA3PQojWvoSdkvLNnjeDNkaWvFg/T0Vcn5Sc12aGQmvuPJqvAEbK5ll+IURg112HzK0wulHpmKzTwn4NDBwnutfNlyNFhlAFzugJ2PXwWg5jcZ3M6UCGs/wDrbXl09fJXPFtcT+g6LEkieGju34mxfkrq7cPczNbRxtj17nPeH8A7SZrJGHKSdQdKr8R6BWvh/JpDMzqLWtpsZtwJH3tdr128dlm43BsiyyuDnvZqxg0dZ/E4dPJYGL5tqO3OI1OZtkOsnw6Cj4rHr53WuLr3Nf28c/X+cGvQRrpjKNm3P93PH8+5SeYcB2UlDWxmAuyAeh+S00Bp4LNDe2pB6UR1WbxTGSSSF7jms6HpXh5KB2Ja0fZgh5Grj+jT0H1Xo6VONcYzeXjn8zgW7XOTgsLPAnFeXcG4AvYY8QQdGG4Q7p2xB3v7rSPMqlcwcJxEbs03eaBlY5ldmGjWmtAAYPKgrnh8aNnCj5+6Vl/4sx+7Rad2HUV1o9FRZo4y5XZfVrJ18eDlBTCr/wAT5Vw8/ehPYyE3lIGT5D9W/JVDifA5YD9owgE0HDVh9HftuubZROvtHVq1MLOnya5CdSSlSaARSWktJDEpFLd8L5LxuIrssNKQfvFuRn8T6CtvDPYpO6jPPFEOrWAyv+uVo+ZUd8SW1nN6SgdOvgu48O9keBjrOJJj+d5Df4Y8v1JVmwHBoMP/AKeKOLzaxrT/ABAZj8SUt4YOD8K5Cx2Iox4aTKfvvAiZ/FIWg/BW3h3sRmNHEYiOMdWxtdK75uyN+RK6biuNMjP2j2sPiSP/AGtRxbm+FrCQZH6aENLGfB76HyKrdvqWKv6mmh5D4XhBcgdO4aVK9xF/+OLLXxJS8Z9qDnxmCeEuicAC6O2uNEHUE61Q2Ivqq3xDmcSHWSNvUBhdNJ8Mgyg/FWLkvkRuOAnxPamC/s2uqMy0TbjlJcGA6bgk30GsISs3ZHNV7cGBguN4I6txUkVGwyaMkF3qBVa+PirVy5zJBDiGM7aGR+JOS4pM7i6yWgt2APugkjUhT8xeybCywFuHibFK3VhFiyPuvJs0dr3Gh8jxbifBX4dzX94NzkA6NeyRh1Y4/de0jceFjy3SslOPJhjVGEljg6Pzw8wyum92PEW9tgF2Y92Rh3DXB12Natc2w84h7WOUOEUrcza3bIwExOI6jUtPk++lLpfLHGIuLxPw2Je4TACRrWtDrewZXYntKIa5xcMzKAO41cVU+ceS8TDoW9qdbLCDTRqO57wJ1vQ1os859bmXQr5e1HTeTPZDhYYo5MUzt5nMa5wfrEwuAdTY9jV1brujoNlHzyxjsXh4rHYMhziNlBt9oWuIDdB3Q1o8ifFWiEyQ4eJ72Plc6KLtSxrnntBE1rj2QsgHL0G/qqVzC/EyMDW4XGzPYXlk3Ythc0PNlmSqcyqFVeg1sKuXKx5LUsfka5nOj+H4lswa0xTODJom6W1tZZGgbSAE+t0ehHaIpQ5oc02HAEHxBFgry82UyzhmLc6Ps3UA9tAEH3H/AIfVdr5X5vYyGOGQmwAGOolpb0BPTTS9tFVGe1qEuy5w3R3ouz3HSh667efmmyTAC1p3cwg6Brgeumo8HNA0cPMKocwc04xkwGGgMjCRne4jsq60LzB308itSgzM5JFt4rxShXj1qwqhjZ2l5st8NH6fX5fBR4vmKrGUtNH/AC5GuJOwDQQBeu/roqvxTnaOGTsy+nNAzBrO0p3UOfp3vEDZbYVJLMuDBZe28V8s7wnBIUArAdAa+EFRmGgp0tIA1v8Agd71taXjHLsbmuOVtnexY+XVWstWPLh7B1uxt0VsLHF5RVZVGSw0c84jythuzAjdlc4abg5vMXt5KmYrhj43mtSNxlcPmCF06fg7iHOY3O8OrK4huh3yk6WsGfhru2Akja5lCy63P87LTvdV0XVr1CiuXk4tlMm+I4OYyNzWCKPgdPjqsYtcNr/X6LpnHuWYYh3utlrKzOA1unfdHlRJpU2eHDlhyOcxw+64fXVa67lNZRRKLg9sjSdrfl+n9Flx43uljwHsPvNd1CdNwpwZmrM29XDUN30d8vRQSQuaBmHTQ+I8VblPhkcfQ1XF+UI3sMmEcbHvQP8AfHmx33h5HXzKqToiDTgQQdQRRHwK6Aw2e7o7prSzBybNi98PKf8Au5Qxo8y5wA+teS51+livii8HQ0+qn8sln3NRy23ggo4o4xx6gtAYT4fZOzfVdG4HzNwKL/TmCM9C6F8b/jJI391z2b2bRwW7FY/DsY3cQtfiZfiyMU31zEKFvEODwe5h8VjHDZ08jYIyf9kdmvIrjOrb3l/n+/8Aw7Cs3dM7Q7j8EouGeJw/LNG+teoDtN1quLc3YaGhI8WbobA1v3nU3r4rjXEudJHlwgihwsbmZMkDcvdu9X7l24zaaEjqVoW4hwdmDnB3jZv5p7W0LP0OxYj2gvcKw7C49KD5Bv8AipjRp+YrX4zjONlcQGuHk6Qj5shAPzeVRMLztjIxQmJFV3msef4nNJ+qwsZx/ESn7SaR1/mIHybQVEqrG/GPu/2NEZ1pc5z/AILpLDIw3LiYoLN93s2OH/I5pPqsGebhwNyzSzu/K1zyf+cpofJUm0WpKh+ZP7cCdy8RXuXKfmHDyERYTClrpHNY1z35jbjlHdA8SF6EwMsUTY4Y3MIiYG6OYNGDKTV+WvqvL3K8gbjsKTsMTAT6CVi9cHf5/srFBQ6KpScuzBZjGG6INaGnA/oVyrnuKOeaSNuTJOBkcHNJEzdBIWg223OYNdxm6G116bDMdeZrSN9WjwXHvaNBHFiIzh3FuUO7SO9iDTC15stJBcR5AkUVbXLDyUWxbRVfZfxZuGxE7XvbA+aExMleWgRnNmcacQC62tq9ND6GTjuIxOD7OKPF53zu1kilzOLaDG5t3NNnx9CqbxihiJgNhLIBregeQNVl8oYbtMfhGVebEwCvH7Vt/RVyrzLL6+mC2M/h4PVPEeI9jG4gBxYG6Eu1BOW9Gmh+Y6b3Q1U8w7xUk2CY+87WuursWO6SRofAkrT8S4k5kko0prQbIePG9chadK+9evTdRinl5LJuLiku/P8Ar9zkHDuE9txGdxZbDM8mxmbq7UEO3Gq33EuEx4WDESxDL2MbnhlnITRNBp1aLLfdIWq5K404zHQEySPJ2/Lt81sue8ZXDcUdQXZG0d9ZIx8eq0VwUo8oxWTaktr8lVwPtZcxuWSIkdMsh0/25gSPmm4z2p57+zk18XtH1DSSfVc+JTC5TVsl0EqIS7LHxTnWaUnLUQO5YSXm9/tDr8qVdJTS5NJUZTcnlsnCuMFiKPaqRCgxeKawWd+g6lZW1FZZoSbeEZNpVo+FxySPMsjtPutFhoHSgdPjuts8m9FXVY7FuxhePUsth+G8ZySkpMqRt9UF+tf2fQK3OCvshe0NGxca6auKrzOESulLnPy5rIFA5QNhd6Hba/VWnKoXQ0fLwUJ1xsfx8r6ePv8AX2JRsdaah5/z+3uUXmzg7nEPa42BVa2T1N+nTyWDgeUZRHn7uozU9gska1qNPmuhyiwctA+NLAdEX2x9kVd+S6UNTJR2rwcmeki5uT8lOxE0MVsEzWmTLo23Brhv3BQqzZGb9Vr8XJw5jQ1/ayu1JA+yjJ66CyBpsD8VtuJ8ltlBLCbBIvwP7qq4jlhzXe8LFglzTWnxWuvZP+pmWe6vuK9yXE8ymIXg2YWJuwIYHTDyL5bP0Vf4vx7ETn7aSR9dHHQf8Nlj8QhyvIsO3AP9FHAHCye8L6+nQrXCEYvKRU5ya5ZCXUbafh/T9lrMdwZkluYcj+rK7pN7trb0W+nDJAe7lI6i/qP3WNJgSOocOhab09U51xsWGghY4PKZSsRA5hpwoqEq143CZvebY8VX8Zw8ssjVviP3XKu00q+VyjrU6hT4fZiJEJFlNQtotIhICSN5BBGhGoPgRsV6w5d5jZi8HDiQR32AuH4XjuyM9Q4OHwC8mAq38jc+PwDnMIL8PJq9gNOa7btIydM1AAg6OAF1QIMZFnB6E45x5mHbndq3QUNXG/dLR1F6f8vJc041i2jDYjFT0XOadSLBc4ZY4oyegGnwceqeznTh7m9rPie0LfciEMrSwfhDao/E150uf88c6ux8gDW9nBGT2bLsk7Z3nbNWlDQfMq1bYIzy3WNZ4RV5Hkkk7kkn1OpVu9kuHz8Zwgq8r3v/AIInuB+YCp5Vz9kmNZDxJssmY9nFKWsY3M973ARhrRtdPJs6d0qmT4NKR6ekfTb9PDqa3JpVjmFnZQ4qfO68hNagDI2u7lIP1WFiudp3OqLDhrdDnlcco9ToAFo+OcRxOIgkhc7CNDxTix0pNb6GiFl/HrXbL3TPwiocsRNEgMZJLQ+w7QmzQog18wPVZXtGxgPDBW78QwV1Gkrz9A1Jwvh8mGsujDq++14rumxQO61PtIxQ/wAHg2+LpCel9myNg09XO+q202wlW9rMFtco2LcjnrioyU56YkXBaRFoQM9pYnEhjS435ACySdmtHUlYjcGZHB0mhod27rrV+trN7PWz8B0Hn6ocs+M9l27HQjY6FDbyRJM1tZiBe3moZ8SWim0XkWG38yfALBjlaXbh8h3rYV/JVWXKPC7JQqcuWZkmIc4GqY3xO/8ARLgAMvdsi9XOJLnH1KWPBWbeb8uiygq4Vzct8/5+n85JSkksRHKA4plA5hRJAPSwaI8jeibisSW0ACSbrf61socJw7R+au/IX0LABIA0vYnc+anOx52w7IxgsZkSE5j3TsSD8Kv5WEmJwWaiDTh8iPArBlwPZEvLyO93bPiSatbht1qlRfObalHDQrKopcPKMCOPKdt91h8U4axzScodQNCtduhW6cwFRtGpC2KTTyUOCawzneJ5FZJFnog6nKTRrwvoqZNwoNc6iQG3pudF3DEQ211eB9FUXYaMueMlOcaJoEXuDZXQo1LecnM1GlUcbTlczSXEAUR120UOejThRuwdR8dNl0vF8rF9FrWhx2OUEX0vwuvqsCfgrWmsRh2902HtPvg6Za01W2OoizI6pR7RScTM0toNFm8xFa/AbLUTYa9R8f6hXPinDou1IDKaDeZo1AI0DgNyPrpstWzh7M4DA517bXmP5DRCvUlJFSe3oo+M4Tdlmh/D0PotS5hBo7hX/i3DXRu77aB2INj5/stJi+Fh42NgaEb/AB8Viu0ilzA6FOrxxIrVJFkYnCOYacPQ9D6KClzHFp4Z0lJNZQJwKahRGPzJpKS0iAFUuGxDo3h7CWuaQQRuCFClCBl74H7R8W+aKKRzZWvlY2nNbffcG6GtDqrZ7T8Nl4th4IO4DCLDSW6lz+8a60B8lzDlGRrcfhC/RoxMBcdToJWk6DXouk8442+MT4mnBkOG0LgPeaywOtWT11sqlxgpJPyTbnsePBoJPaI1jS0RlzhbbOUNdWmY77+ipvFeLvndb6AF5Wj3WgmyBfmsIlNJTrphB5ihTslNYkwKaUWkVxWFIQkQM9rFY02NDdBq7wCbI976DDlHV9a+jb/VSYbDBt0NfG7PzKx7pS+Xr6/oacRj8xhywPfp7oO5vU+SycLgWxtpgoePU+p6qclAKUa4p58knNtY8DbQZQBZNBY2P4myIta4995pjBq4n0HTzUOGwkjnZ5TX4WjZo/n5puznauX7C/D43Phe5k53v/7bel++fMj7vpupm4wAEbFrbN7gdCU+NgAodPio3YVpLjVl9B19QNglKE+4vnzkW6L4ZjRP7R9lum99LHQ/H9FsbUbngfyTACd9vBKmv8NPy2Kb3eiHPm8FEI3OvNoCKo0fjl2PxtThqXMrXHd2yKljojZBQrfz8Vi/9PAdY0WemuCnH4eEQl8XZg/4IDba9v5eCrnMnAnS00l2Xy94HpSt4Ca+K91bCxxeSqdSnHBybH+z3ENuRkuY9AbDvjW60fF8BMwFzo8zsw+1YS7UgkhzR+4Gy7e/B6rX47CGnOAGajVi76i1thrH5MFmkS5RxDBcZyf5kYfVtLiTmonYg6HqNkk8cb+9D4W5vS7+7flWiu/HuDQOEj5YHhxYC58Tg43pTiy63BBI8lS5eXZWs7WMdpH4t1/iA90+q6FdqfJhlXh8GrxPDmvBFaHcf3+yrfEuDOiNgEt39B+481c2szAaU4b+albgi5h2OU6t+8Pzt0081K6iFq57HVqJVP0ObEJpVk4py996Or8Ng70/CfLZV97CDRBBG4OhC41tMq3iR16ro2LKIkJSEipLwQhCAHNF6Dc6D1KuvtMmIx2JDXEDthCQNARBFE11gaEZqVOwZqRhAvvtoePeGnx2W653mvHYga6TSE27N3nuzPN0Op+QCWANC5NQSkTAEIQgAQkQmB7XbRGiiDddd/VEIDRvonSBZ0WtC1agnzbNq/E7D+aliNjy890pCUlklF4MbC8Pa0l1W87vOrj/ACHkFlZURtSyGkoxUVwOUnJ8iWmlxPupWNvU/L+90+lJMgzHdIngeCDGkzUmIlaUEqMu0TMx6IGZBKFC2TVKDrXyQIU7pQ5K5MQGCUhQyxWFI1yeE8iaNDiOG/aA1fdI/fQ/3uqVx/DDCPc+MZHSCg4Hu2dSHN2XUXx2tLxrlqOcU8WPLcengtVN+1/F0Y79PuXw9nD3yEOJIs9SD9Pkkjms2y83h1+HiV0HGezJgeHMkPZH3wWkyAfly716Ki8X4a6F5ADhWozDK4CtLHTRdiu6M/lZyrKZQ+ZD8gcAHtyGjeh165qWm4xwBrzT+66u7INQfC/xD6hbHh2PJeBNbm2Lv3gCdcvgVk4qLNoyy1pJAI1q6sfyVskprD6KYuVcso5tjcC6J2V4o9D0I8QeoWMQugY3hzJWU7UdCPeafK/0VN4jwt8LqcND7rh7p+Pj5LkX6Z18ro7Gn1Ks4fZr0JxCQrIbDZcs4cvxkAALqlY4gC+6w53H5NKh4xiM+Ild+KR36kdVY/ZpEDNiXHpg5Wg+Bmkiw9/KVyrXE5Q+aV42dLIQNbouJB8OqfgjnkxCkSlIkSBFoQgBEpKRCYHsx4LfROikzD0WTINNdlC2IDbqsqTTNDknHnsdEU4C0wGlJEFJkB7QkcU60xyAEYU5MYdVJSEDI3HVMeE+QJjj8kARUb8uqlIrZQmSzQTnOI2UhMdktGbTXoUrXJHNQwRJd0ilEH1onxlRJYEzUnMlSkeKjLUxMyLQQoo3KYFAiB0Au+p3VW555ZE2GLmUHsJcOhcCDbQfHbfwpW9wUE+HDgQbo+Gh+B6FW12OEk0VWVqcWjzxJBRyu0O7XeHkomyua8B9jzXVOZORo3nMC9pIGzQRY3cetlV2XkVz2tDPtBVF2oLHD8QOg9F24aiElnJxJ0yi8NGine1xIJANenwPisCfCaZHtDmnodttwfFZ0/L8sZLSdQT3SCDQ/NtV38lI3BurK5uo2I2+Y0PqtKaaMrTiUDjPAHQ95vejPXq3yd/NaZzV1GWPLYOrTobHzBCp/H+XDES+PWMnbq3+i5up0u34odHT02r3fDPv3NTwvi82Gc50LywvYWOIo20kEggg9QDe4pYRTyE0rnHTyNSFKUIARCEiAFSIQmB7Yeoo/wB0iFnLvA6RPj2QhHkXgcUx+wQhAIZ/NTNSoQhyGOTDshCaEY0e6d95CE0DJB+6UoQhiRG5OjQhQLB8myRCFIgKd1IxCECHJEIQIxsXt8CsLBe58ShCtj0VT+Yo/H/9RP8A7P2WHy5/px/5HoQuvD5F9jh2fOzR4/d3oP1KwZf8o+h/QoQtvgyLs5pJufionIQvPM9OhqRKhRJCJEqEwEQhCAP/2Q=="/>
          <p:cNvSpPr>
            <a:spLocks noChangeAspect="1" noChangeArrowheads="1"/>
          </p:cNvSpPr>
          <p:nvPr/>
        </p:nvSpPr>
        <p:spPr bwMode="auto">
          <a:xfrm>
            <a:off x="1174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10" descr="data:image/jpeg;base64,/9j/4AAQSkZJRgABAQAAAQABAAD/2wCEAAkGBhQSEBQUEhQUFRQUFBUXFBUWFBUVFBYXFRUXFBUUFRQXHCYeFxojGRQUHy8gJCcpLC0sFR4xNTAqNSYrLCkBCQoKDgwOGg8PGiwkHSQsLCkqNCosLCkqKSwsKSkpLCwsLCwsLCosLCwsLCwsLCwpLCkpLCkpLCwsKiksLCwsLP/AABEIALEBHAMBIgACEQEDEQH/xAAcAAABBAMBAAAAAAAAAAAAAAAAAQIDBgQFBwj/xAA/EAABBAAEAwUFBgQFBAMAAAABAAIDEQQSITEFBkETIlFhcQcygZGhI0JSYrHBktHh8BQzNHKCFWNz8SRDov/EABoBAAIDAQEAAAAAAAAAAAAAAAABAgMEBQb/xAAuEQACAgEEAQIEBQUBAAAAAAAAAQIDEQQSITFBYbEiMlGBE3HR4fBCYpGhwVL/2gAMAwEAAhEDEQA/AOKJEqFEiIi0IQIEiEIGBSJQUIARIlSsA63sarxrT4WmAMI1sXpprVHx8/RNUkQBIBIaCRbqJrfoP70UaBghCUBACIS0kQAIpCVACJUIQAIQlCAEQhKgBEISoAEIQkAJUIQAUlAQE8NQAganBqc1qkDUgIS1NLVO5qjIQIjpFJ9JKQIYUieQm0mAiRKhAxEIQgASA+CVCYCUkS0ikAAKcAgN0v8Af+/FXXkrkBuLwmKxc73RwQRvyltW6RrM/wB77re7Y3JcANkgKUkIXemYvCswEE8kkLmzYZjG4N+Hjkb2zWhj3RMDQ9urXWNrO4tcj5yw2HZiP/iluUtt7WFzo2Psgtje7UiqNa0SRZpNcizzg0FISpCgYIQhAAlQhAwQlQgQiEpCKQMRCWktJAJSUBKAnhqAEa1SNat3ypybieIS9nh2XVZ5HaRxg7F7vnQFk1su1cs+xDC4Z0ck73zysc1w2ZCHN7w7gsuAI6u18Oii5YGkaLkD2JMfE2fiGa3gOZhwSzKDqDK4d7MfwgiupvQXjE+yrhzmZW4WJhAOVwDj/Fbu98dfAg6q1NxLS9zAQXtDXOb1Afmyk+uV3yUhCrzkl0edOcfZx2Dj2QN5S9rLsOaDle0E6h7HaVs4FpGW6XPi1eoecOEh7Q+9WFxAs/e3rUjcA7dF5z5kwnZ4l4rc5qAqr3FdNbVy5jkqfEsFi4x7KpG97CSNnbV5SQySvI+675j0VKxmBfE8slY5jhu1zS0/IrruCxTmaNddnVp8fUbFTYzFhzC3ExMkbegcA74g1oV0p6P/AMnHr17XzI4qQmkLo3EeQ8PNrhpOwcdmSW6M+TX7t+qqPGOVMThv82I5fxt78Z/5Db40sU6Zw7R0K9RXZ0zTEJqkpNIVRoGpEpCEDEQhKgASJxRI8kkncmzoB9BoEAIuhcm8ztmwrOEzPbh4ZZCXz5gLBcZOzNim5nBos+FdVzy0toA7ZztgMPhX4fAYONrHvY9zpXMbISS13ZBxkBzBxDs1dHfBcpk49ekmGwxI0P2WQ6f7CKWNh+OYiMARzzMAFANle0AeAAOiwSU1hIjh5Nv/ANQwrvewpb5xzO/R4ITzFgXVT8TF/uZHKP8A85StIhPI8G6bwOFw+zxcWpoNkZKx3rTA8AfFObydO4ns+ykrU5J4r0s3ke5rtgenQrRp7JSNiR6Ej9EByZ+I5bxUYt+HmA/F2T8v8QFH5rXkVusnDcTkj9x5b6afUajZbVnOMxblkLpAPxPLzvZ/zg8Hw2QHJoUqsw4vg5I6kiLH/jEMTgdevYuhoV4Am+vRMfgcI9v2ckeazoZJYbHSu1je1vWwX+GqMC3ehXKRSssfKme8naurfsRBiRr4dnKHO/hUU/LMbTX+LjafwzQ4qFwPgfs3Nv4pYGpJmhpACvHCfZJi5gH58O2A3U4lbI11XpG1vee7Q6abbhZ2G9lwmnZDCJ2gD7SaXs6OupbGzQeQznXrQJQueQckmkc8AW65T5Ykx+Ljw8Whcbe6rEcY96R3oNh1JA6r0Jy37OMLhGtyRNLxu9wD5CfN5Gno2h5LZcV4vFg3QgR3JPKyFlUKDpI2nM7eh2l11Phuq3MtUTWco43DwFuCwULwyN7mvkeMpkc0faSeLyS2sxoeAoBXF42Pgb/b91zqXFyS4biUEThJI5zWMEHZOhDMRiJImm4W9o14ZfaZySMmYaFXLlSCaPCRxYgfaRXHmBsPbGcscg1vvMDTrrdqiG7+pl9uzjYsf99TaNiAcXADMQATQsht0CeoFn5lOKilc5o0GYfUfDr+q0PFedcLC4slmax34HZmu9cpF15qxFPqO5qxDWwuJ6bevRcC5jw4lxL+8AW5Wusgd7KHHQ+BdXwV65r59bL3MNmlPQ5TkafxagZ63FivM7Kj4XGSRBwytcXuzkvHetwG/wAr+KU7FGO1djjU5Sy+iwxzkglwbm8dnX4+qmbjMrRnv/loPCgSrhisLh577WMQu6E90E62QdLOq08/KX3WvaQTQN6dTdH06eK9HG6L74PKyqfjk1kzY3C2mnH7p0/9qPtZGCgTR/vYqHE8MLHU6utFurTWho9PQracO4bKIjI+uwANOfpmPRjOrnHbRWOSS5Ktjb4KfxPgkMxJLOzd+OMAD1fHt8lWeJcryxDM2pWfij71de83dq6TI6J7tNDroTXpTljuwBBsaHxGh+WxVNmmrn6M01auyvjtepyYhJS6HxjhUUoPaRgP6Sx01x8M7dj53qqjj+XpIwXAdowffYCa/wBw3C59ulnXz2jqU6uFnozU0hOIWVheHF7S8kMjBoyO2v8AC0DV7vJoPiaGqymxFh5T9nM+NogOa1wJacvvUNwSaA8z9UntA5I/wEpykmNz3NaDqRWtZho6hXzW75L9pTMDE6MCVwYCYy97qcSboRAlsY1PUk3uq5zzzZ/jp87QQ0bZveJIGaxZoXawRdzu5zj/AFj9Te1SqvGcffOfYrKEIW8wAhCKTARCWktIGNSpaRSABKik7KgAAXQuXfY1isVgxiu0jiDm542PDszmb5yR7gI1G9jXS1QYIszgNrIF+pq16/x7Gw4SQNFNjhc1o20awtaB8gFGTwGDzDP7PsYNWRtmGtGF7XnT8ujvotp7O+Xp8XxKPDzOnZHGHSTMcXg5I6GTK7bM4tb6EqUy46FveBcGtaLytdrYrVut0F0z2U8RfPJP2hosZGKF9S7NQdZaMzfmk5eBR5MHnjjQjmdHHTYsMzK1rSQGuDLeW/hoOayh4HxW19kuJ7XCOxD2gOmleaFnusqIE2TqS2QnzcVQ+b8K92IxlO7v/wAnunV2fOSKvYZfPosLgXNc0PCYmQHLkxErZCdqNShtfmEjtfyFWWYUUkVVNyk2zuPEOYoYRcsrW/HX6JjuFQY+LDSyBxEcgmiIc5mocS3NW7bDTX5QvOOL4i6QgySuf7436ONlp8tgu0eyrmiI8MAlkZG3DvLCXPyinEvZ3jp94trc5Ss2TUbnhPFJ/wDqmIw4wzY8JG0kSNjI7SV+R+Yu92zmdt4alWCdkt20irAo0KF6nQWT5WpMFjY5WB8T2PYdnMcHN9LCnSwPPoIxprU/T+qxeI8IhnblmijkA2D2B1X4E6j4LMCQlSI5NDFyNgmVlw0Yr/d9QTr8VkOwmHGnZRDyLGfuFspXULKrGOpz7ErgNqEgA3PQojWvoSdkvLNnjeDNkaWvFg/T0Vcn5Sc12aGQmvuPJqvAEbK5ll+IURg112HzK0wulHpmKzTwn4NDBwnutfNlyNFhlAFzugJ2PXwWg5jcZ3M6UCGs/wDrbXl09fJXPFtcT+g6LEkieGju34mxfkrq7cPczNbRxtj17nPeH8A7SZrJGHKSdQdKr8R6BWvh/JpDMzqLWtpsZtwJH3tdr128dlm43BsiyyuDnvZqxg0dZ/E4dPJYGL5tqO3OI1OZtkOsnw6Cj4rHr53WuLr3Nf28c/X+cGvQRrpjKNm3P93PH8+5SeYcB2UlDWxmAuyAeh+S00Bp4LNDe2pB6UR1WbxTGSSSF7jms6HpXh5KB2Ja0fZgh5Grj+jT0H1Xo6VONcYzeXjn8zgW7XOTgsLPAnFeXcG4AvYY8QQdGG4Q7p2xB3v7rSPMqlcwcJxEbs03eaBlY5ldmGjWmtAAYPKgrnh8aNnCj5+6Vl/4sx+7Rad2HUV1o9FRZo4y5XZfVrJ18eDlBTCr/wAT5Vw8/ehPYyE3lIGT5D9W/JVDifA5YD9owgE0HDVh9HftuubZROvtHVq1MLOnya5CdSSlSaARSWktJDEpFLd8L5LxuIrssNKQfvFuRn8T6CtvDPYpO6jPPFEOrWAyv+uVo+ZUd8SW1nN6SgdOvgu48O9keBjrOJJj+d5Df4Y8v1JVmwHBoMP/AKeKOLzaxrT/ABAZj8SUt4YOD8K5Cx2Iox4aTKfvvAiZ/FIWg/BW3h3sRmNHEYiOMdWxtdK75uyN+RK6biuNMjP2j2sPiSP/AGtRxbm+FrCQZH6aENLGfB76HyKrdvqWKv6mmh5D4XhBcgdO4aVK9xF/+OLLXxJS8Z9qDnxmCeEuicAC6O2uNEHUE61Q2Ivqq3xDmcSHWSNvUBhdNJ8Mgyg/FWLkvkRuOAnxPamC/s2uqMy0TbjlJcGA6bgk30GsISs3ZHNV7cGBguN4I6txUkVGwyaMkF3qBVa+PirVy5zJBDiGM7aGR+JOS4pM7i6yWgt2APugkjUhT8xeybCywFuHibFK3VhFiyPuvJs0dr3Gh8jxbifBX4dzX94NzkA6NeyRh1Y4/de0jceFjy3SslOPJhjVGEljg6Pzw8wyum92PEW9tgF2Y92Rh3DXB12Natc2w84h7WOUOEUrcza3bIwExOI6jUtPk++lLpfLHGIuLxPw2Je4TACRrWtDrewZXYntKIa5xcMzKAO41cVU+ceS8TDoW9qdbLCDTRqO57wJ1vQ1os859bmXQr5e1HTeTPZDhYYo5MUzt5nMa5wfrEwuAdTY9jV1brujoNlHzyxjsXh4rHYMhziNlBt9oWuIDdB3Q1o8ifFWiEyQ4eJ72Plc6KLtSxrnntBE1rj2QsgHL0G/qqVzC/EyMDW4XGzPYXlk3Ythc0PNlmSqcyqFVeg1sKuXKx5LUsfka5nOj+H4lswa0xTODJom6W1tZZGgbSAE+t0ehHaIpQ5oc02HAEHxBFgry82UyzhmLc6Ps3UA9tAEH3H/AIfVdr5X5vYyGOGQmwAGOolpb0BPTTS9tFVGe1qEuy5w3R3ouz3HSh667efmmyTAC1p3cwg6Brgeumo8HNA0cPMKocwc04xkwGGgMjCRne4jsq60LzB308itSgzM5JFt4rxShXj1qwqhjZ2l5st8NH6fX5fBR4vmKrGUtNH/AC5GuJOwDQQBeu/roqvxTnaOGTsy+nNAzBrO0p3UOfp3vEDZbYVJLMuDBZe28V8s7wnBIUArAdAa+EFRmGgp0tIA1v8Agd71taXjHLsbmuOVtnexY+XVWstWPLh7B1uxt0VsLHF5RVZVGSw0c84jythuzAjdlc4abg5vMXt5KmYrhj43mtSNxlcPmCF06fg7iHOY3O8OrK4huh3yk6WsGfhru2Akja5lCy63P87LTvdV0XVr1CiuXk4tlMm+I4OYyNzWCKPgdPjqsYtcNr/X6LpnHuWYYh3utlrKzOA1unfdHlRJpU2eHDlhyOcxw+64fXVa67lNZRRKLg9sjSdrfl+n9Flx43uljwHsPvNd1CdNwpwZmrM29XDUN30d8vRQSQuaBmHTQ+I8VblPhkcfQ1XF+UI3sMmEcbHvQP8AfHmx33h5HXzKqToiDTgQQdQRRHwK6Aw2e7o7prSzBybNi98PKf8Au5Qxo8y5wA+teS51+livii8HQ0+qn8sln3NRy23ggo4o4xx6gtAYT4fZOzfVdG4HzNwKL/TmCM9C6F8b/jJI391z2b2bRwW7FY/DsY3cQtfiZfiyMU31zEKFvEODwe5h8VjHDZ08jYIyf9kdmvIrjOrb3l/n+/8Aw7Cs3dM7Q7j8EouGeJw/LNG+teoDtN1quLc3YaGhI8WbobA1v3nU3r4rjXEudJHlwgihwsbmZMkDcvdu9X7l24zaaEjqVoW4hwdmDnB3jZv5p7W0LP0OxYj2gvcKw7C49KD5Bv8AipjRp+YrX4zjONlcQGuHk6Qj5shAPzeVRMLztjIxQmJFV3msef4nNJ+qwsZx/ESn7SaR1/mIHybQVEqrG/GPu/2NEZ1pc5z/AILpLDIw3LiYoLN93s2OH/I5pPqsGebhwNyzSzu/K1zyf+cpofJUm0WpKh+ZP7cCdy8RXuXKfmHDyERYTClrpHNY1z35jbjlHdA8SF6EwMsUTY4Y3MIiYG6OYNGDKTV+WvqvL3K8gbjsKTsMTAT6CVi9cHf5/srFBQ6KpScuzBZjGG6INaGnA/oVyrnuKOeaSNuTJOBkcHNJEzdBIWg223OYNdxm6G116bDMdeZrSN9WjwXHvaNBHFiIzh3FuUO7SO9iDTC15stJBcR5AkUVbXLDyUWxbRVfZfxZuGxE7XvbA+aExMleWgRnNmcacQC62tq9ND6GTjuIxOD7OKPF53zu1kilzOLaDG5t3NNnx9CqbxihiJgNhLIBregeQNVl8oYbtMfhGVebEwCvH7Vt/RVyrzLL6+mC2M/h4PVPEeI9jG4gBxYG6Eu1BOW9Gmh+Y6b3Q1U8w7xUk2CY+87WuursWO6SRofAkrT8S4k5kko0prQbIePG9chadK+9evTdRinl5LJuLiku/P8Ar9zkHDuE9txGdxZbDM8mxmbq7UEO3Gq33EuEx4WDESxDL2MbnhlnITRNBp1aLLfdIWq5K404zHQEySPJ2/Lt81sue8ZXDcUdQXZG0d9ZIx8eq0VwUo8oxWTaktr8lVwPtZcxuWSIkdMsh0/25gSPmm4z2p57+zk18XtH1DSSfVc+JTC5TVsl0EqIS7LHxTnWaUnLUQO5YSXm9/tDr8qVdJTS5NJUZTcnlsnCuMFiKPaqRCgxeKawWd+g6lZW1FZZoSbeEZNpVo+FxySPMsjtPutFhoHSgdPjuts8m9FXVY7FuxhePUsth+G8ZySkpMqRt9UF+tf2fQK3OCvshe0NGxca6auKrzOESulLnPy5rIFA5QNhd6Hba/VWnKoXQ0fLwUJ1xsfx8r6ePv8AX2JRsdaah5/z+3uUXmzg7nEPa42BVa2T1N+nTyWDgeUZRHn7uozU9gska1qNPmuhyiwctA+NLAdEX2x9kVd+S6UNTJR2rwcmeki5uT8lOxE0MVsEzWmTLo23Brhv3BQqzZGb9Vr8XJw5jQ1/ayu1JA+yjJ66CyBpsD8VtuJ8ltlBLCbBIvwP7qq4jlhzXe8LFglzTWnxWuvZP+pmWe6vuK9yXE8ymIXg2YWJuwIYHTDyL5bP0Vf4vx7ETn7aSR9dHHQf8Nlj8QhyvIsO3AP9FHAHCye8L6+nQrXCEYvKRU5ya5ZCXUbafh/T9lrMdwZkluYcj+rK7pN7trb0W+nDJAe7lI6i/qP3WNJgSOocOhab09U51xsWGghY4PKZSsRA5hpwoqEq143CZvebY8VX8Zw8ssjVviP3XKu00q+VyjrU6hT4fZiJEJFlNQtotIhICSN5BBGhGoPgRsV6w5d5jZi8HDiQR32AuH4XjuyM9Q4OHwC8mAq38jc+PwDnMIL8PJq9gNOa7btIydM1AAg6OAF1QIMZFnB6E45x5mHbndq3QUNXG/dLR1F6f8vJc041i2jDYjFT0XOadSLBc4ZY4oyegGnwceqeznTh7m9rPie0LfciEMrSwfhDao/E150uf88c6ux8gDW9nBGT2bLsk7Z3nbNWlDQfMq1bYIzy3WNZ4RV5Hkkk7kkn1OpVu9kuHz8Zwgq8r3v/AIInuB+YCp5Vz9kmNZDxJssmY9nFKWsY3M973ARhrRtdPJs6d0qmT4NKR6ekfTb9PDqa3JpVjmFnZQ4qfO68hNagDI2u7lIP1WFiudp3OqLDhrdDnlcco9ToAFo+OcRxOIgkhc7CNDxTix0pNb6GiFl/HrXbL3TPwiocsRNEgMZJLQ+w7QmzQog18wPVZXtGxgPDBW78QwV1Gkrz9A1Jwvh8mGsujDq++14rumxQO61PtIxQ/wAHg2+LpCel9myNg09XO+q202wlW9rMFtco2LcjnrioyU56YkXBaRFoQM9pYnEhjS435ACySdmtHUlYjcGZHB0mhod27rrV+trN7PWz8B0Hn6ocs+M9l27HQjY6FDbyRJM1tZiBe3moZ8SWim0XkWG38yfALBjlaXbh8h3rYV/JVWXKPC7JQqcuWZkmIc4GqY3xO/8ARLgAMvdsi9XOJLnH1KWPBWbeb8uiygq4Vzct8/5+n85JSkksRHKA4plA5hRJAPSwaI8jeibisSW0ACSbrf61socJw7R+au/IX0LABIA0vYnc+anOx52w7IxgsZkSE5j3TsSD8Kv5WEmJwWaiDTh8iPArBlwPZEvLyO93bPiSatbht1qlRfObalHDQrKopcPKMCOPKdt91h8U4axzScodQNCtduhW6cwFRtGpC2KTTyUOCawzneJ5FZJFnog6nKTRrwvoqZNwoNc6iQG3pudF3DEQ211eB9FUXYaMueMlOcaJoEXuDZXQo1LecnM1GlUcbTlczSXEAUR120UOejThRuwdR8dNl0vF8rF9FrWhx2OUEX0vwuvqsCfgrWmsRh2902HtPvg6Za01W2OoizI6pR7RScTM0toNFm8xFa/AbLUTYa9R8f6hXPinDou1IDKaDeZo1AI0DgNyPrpstWzh7M4DA517bXmP5DRCvUlJFSe3oo+M4Tdlmh/D0PotS5hBo7hX/i3DXRu77aB2INj5/stJi+Fh42NgaEb/AB8Viu0ilzA6FOrxxIrVJFkYnCOYacPQ9D6KClzHFp4Z0lJNZQJwKahRGPzJpKS0iAFUuGxDo3h7CWuaQQRuCFClCBl74H7R8W+aKKRzZWvlY2nNbffcG6GtDqrZ7T8Nl4th4IO4DCLDSW6lz+8a60B8lzDlGRrcfhC/RoxMBcdToJWk6DXouk8442+MT4mnBkOG0LgPeaywOtWT11sqlxgpJPyTbnsePBoJPaI1jS0RlzhbbOUNdWmY77+ipvFeLvndb6AF5Wj3WgmyBfmsIlNJTrphB5ihTslNYkwKaUWkVxWFIQkQM9rFY02NDdBq7wCbI976DDlHV9a+jb/VSYbDBt0NfG7PzKx7pS+Xr6/oacRj8xhywPfp7oO5vU+SycLgWxtpgoePU+p6qclAKUa4p58knNtY8DbQZQBZNBY2P4myIta4995pjBq4n0HTzUOGwkjnZ5TX4WjZo/n5puznauX7C/D43Phe5k53v/7bel++fMj7vpupm4wAEbFrbN7gdCU+NgAodPio3YVpLjVl9B19QNglKE+4vnzkW6L4ZjRP7R9lum99LHQ/H9FsbUbngfyTACd9vBKmv8NPy2Kb3eiHPm8FEI3OvNoCKo0fjl2PxtThqXMrXHd2yKljojZBQrfz8Vi/9PAdY0WemuCnH4eEQl8XZg/4IDba9v5eCrnMnAnS00l2Xy94HpSt4Ca+K91bCxxeSqdSnHBybH+z3ENuRkuY9AbDvjW60fF8BMwFzo8zsw+1YS7UgkhzR+4Gy7e/B6rX47CGnOAGajVi76i1thrH5MFmkS5RxDBcZyf5kYfVtLiTmonYg6HqNkk8cb+9D4W5vS7+7flWiu/HuDQOEj5YHhxYC58Tg43pTiy63BBI8lS5eXZWs7WMdpH4t1/iA90+q6FdqfJhlXh8GrxPDmvBFaHcf3+yrfEuDOiNgEt39B+481c2szAaU4b+albgi5h2OU6t+8Pzt0081K6iFq57HVqJVP0ObEJpVk4py996Or8Ng70/CfLZV97CDRBBG4OhC41tMq3iR16ro2LKIkJSEipLwQhCAHNF6Dc6D1KuvtMmIx2JDXEDthCQNARBFE11gaEZqVOwZqRhAvvtoePeGnx2W653mvHYga6TSE27N3nuzPN0Op+QCWANC5NQSkTAEIQgAQkQmB7XbRGiiDddd/VEIDRvonSBZ0WtC1agnzbNq/E7D+aliNjy890pCUlklF4MbC8Pa0l1W87vOrj/ACHkFlZURtSyGkoxUVwOUnJ8iWmlxPupWNvU/L+90+lJMgzHdIngeCDGkzUmIlaUEqMu0TMx6IGZBKFC2TVKDrXyQIU7pQ5K5MQGCUhQyxWFI1yeE8iaNDiOG/aA1fdI/fQ/3uqVx/DDCPc+MZHSCg4Hu2dSHN2XUXx2tLxrlqOcU8WPLcengtVN+1/F0Y79PuXw9nD3yEOJIs9SD9Pkkjms2y83h1+HiV0HGezJgeHMkPZH3wWkyAfly716Ki8X4a6F5ADhWozDK4CtLHTRdiu6M/lZyrKZQ+ZD8gcAHtyGjeh165qWm4xwBrzT+66u7INQfC/xD6hbHh2PJeBNbm2Lv3gCdcvgVk4qLNoyy1pJAI1q6sfyVskprD6KYuVcso5tjcC6J2V4o9D0I8QeoWMQugY3hzJWU7UdCPeafK/0VN4jwt8LqcND7rh7p+Pj5LkX6Z18ro7Gn1Ks4fZr0JxCQrIbDZcs4cvxkAALqlY4gC+6w53H5NKh4xiM+Ild+KR36kdVY/ZpEDNiXHpg5Wg+Bmkiw9/KVyrXE5Q+aV42dLIQNbouJB8OqfgjnkxCkSlIkSBFoQgBEpKRCYHsx4LfROikzD0WTINNdlC2IDbqsqTTNDknHnsdEU4C0wGlJEFJkB7QkcU60xyAEYU5MYdVJSEDI3HVMeE+QJjj8kARUb8uqlIrZQmSzQTnOI2UhMdktGbTXoUrXJHNQwRJd0ilEH1onxlRJYEzUnMlSkeKjLUxMyLQQoo3KYFAiB0Au+p3VW555ZE2GLmUHsJcOhcCDbQfHbfwpW9wUE+HDgQbo+Gh+B6FW12OEk0VWVqcWjzxJBRyu0O7XeHkomyua8B9jzXVOZORo3nMC9pIGzQRY3cetlV2XkVz2tDPtBVF2oLHD8QOg9F24aiElnJxJ0yi8NGine1xIJANenwPisCfCaZHtDmnodttwfFZ0/L8sZLSdQT3SCDQ/NtV38lI3BurK5uo2I2+Y0PqtKaaMrTiUDjPAHQ95vejPXq3yd/NaZzV1GWPLYOrTobHzBCp/H+XDES+PWMnbq3+i5up0u34odHT02r3fDPv3NTwvi82Gc50LywvYWOIo20kEggg9QDe4pYRTyE0rnHTyNSFKUIARCEiAFSIQmB7Yeoo/wB0iFnLvA6RPj2QhHkXgcUx+wQhAIZ/NTNSoQhyGOTDshCaEY0e6d95CE0DJB+6UoQhiRG5OjQhQLB8myRCFIgKd1IxCECHJEIQIxsXt8CsLBe58ShCtj0VT+Yo/H/9RP8A7P2WHy5/px/5HoQuvD5F9jh2fOzR4/d3oP1KwZf8o+h/QoQtvgyLs5pJufionIQvPM9OhqRKhRJCJEqEwEQhCAP/2Q=="/>
          <p:cNvSpPr>
            <a:spLocks noChangeAspect="1" noChangeArrowheads="1"/>
          </p:cNvSpPr>
          <p:nvPr/>
        </p:nvSpPr>
        <p:spPr bwMode="auto">
          <a:xfrm>
            <a:off x="2698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6" name="Picture 12" descr="https://encrypted-tbn3.gstatic.com/images?q=tbn:ANd9GcT4rbi0qjO-LV05m1-xCc238GOoJLuoXQEIh9Lm5gl-wobLMkbI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29421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encrypted-tbn2.gstatic.com/images?q=tbn:ANd9GcSJ8P3JMkUy_yULa3LajBBAiQfMkb7eGHQTVBz-Ls4XpQpdObMya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005064"/>
            <a:ext cx="2862522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092280" y="3429000"/>
            <a:ext cx="187220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Crime/detective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3543399"/>
            <a:ext cx="172819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Romance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5919663"/>
            <a:ext cx="244827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Science fiction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884368" y="5805264"/>
            <a:ext cx="100811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Horror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801203" y="5847655"/>
            <a:ext cx="2706901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Action/Adventure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756973" y="1772816"/>
            <a:ext cx="3548807" cy="1021556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50800"/>
                <a:solidFill>
                  <a:schemeClr val="tx1"/>
                </a:solidFill>
                <a:effectLst/>
              </a:rPr>
              <a:t>Paired Task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3212976"/>
            <a:ext cx="7560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Make a list of films that you think fit a specific genre.  Be prepared to discuss these with the rest of your class.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921705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432042" y="1124744"/>
            <a:ext cx="2362054" cy="1225867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50800"/>
                <a:solidFill>
                  <a:schemeClr val="tx1"/>
                </a:solidFill>
                <a:effectLst/>
              </a:rPr>
              <a:t>Who?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695042" y="2559278"/>
            <a:ext cx="3888246" cy="783193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ln w="50800"/>
                <a:solidFill>
                  <a:schemeClr val="tx1"/>
                </a:solidFill>
              </a:rPr>
              <a:t>Other Characters</a:t>
            </a:r>
            <a:endParaRPr lang="en-US" sz="4000" b="1" cap="none" spc="0" dirty="0">
              <a:ln w="50800"/>
              <a:solidFill>
                <a:schemeClr val="tx1"/>
              </a:solidFill>
              <a:effectLst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23528" y="2492896"/>
            <a:ext cx="3874332" cy="851297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sz="4400" b="1" dirty="0" smtClean="0">
                <a:ln w="50800"/>
                <a:solidFill>
                  <a:schemeClr val="tx1"/>
                </a:solidFill>
              </a:rPr>
              <a:t>Main Character</a:t>
            </a:r>
            <a:endParaRPr lang="en-US" sz="4400" b="1" cap="none" spc="0" dirty="0">
              <a:ln w="50800"/>
              <a:solidFill>
                <a:schemeClr val="tx1"/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9886" y="3429000"/>
            <a:ext cx="3096344" cy="181588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GB" sz="2800" dirty="0" smtClean="0"/>
              <a:t> Looks?</a:t>
            </a:r>
          </a:p>
          <a:p>
            <a:pPr algn="ctr">
              <a:buFont typeface="Arial" pitchFamily="34" charset="0"/>
              <a:buChar char="•"/>
            </a:pPr>
            <a:r>
              <a:rPr lang="en-GB" sz="2800" dirty="0" smtClean="0"/>
              <a:t> Character?</a:t>
            </a:r>
          </a:p>
          <a:p>
            <a:pPr algn="ctr">
              <a:buFont typeface="Arial" pitchFamily="34" charset="0"/>
              <a:buChar char="•"/>
            </a:pPr>
            <a:r>
              <a:rPr lang="en-GB" sz="2800" dirty="0" smtClean="0"/>
              <a:t> Personality? </a:t>
            </a:r>
          </a:p>
          <a:p>
            <a:pPr algn="ctr">
              <a:buFont typeface="Arial" pitchFamily="34" charset="0"/>
              <a:buChar char="•"/>
            </a:pPr>
            <a:r>
              <a:rPr lang="en-GB" sz="2800" dirty="0"/>
              <a:t> M</a:t>
            </a:r>
            <a:r>
              <a:rPr lang="en-GB" sz="2800" dirty="0" smtClean="0"/>
              <a:t>ood? </a:t>
            </a:r>
            <a:endParaRPr lang="en-GB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139952" y="3486487"/>
            <a:ext cx="4875570" cy="224676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GB" sz="2800" dirty="0" smtClean="0"/>
              <a:t> Who are they?</a:t>
            </a:r>
          </a:p>
          <a:p>
            <a:pPr algn="ctr">
              <a:buFont typeface="Arial" pitchFamily="34" charset="0"/>
              <a:buChar char="•"/>
            </a:pPr>
            <a:r>
              <a:rPr lang="en-GB" sz="2800" dirty="0" smtClean="0"/>
              <a:t> How do they relate to the main character?</a:t>
            </a:r>
          </a:p>
          <a:p>
            <a:pPr algn="ctr">
              <a:buFont typeface="Arial" pitchFamily="34" charset="0"/>
              <a:buChar char="•"/>
            </a:pPr>
            <a:r>
              <a:rPr lang="en-GB" sz="2800" dirty="0" smtClean="0"/>
              <a:t> What is interesting about them?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199552" y="1009144"/>
            <a:ext cx="2386897" cy="1123712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50800"/>
                <a:solidFill>
                  <a:schemeClr val="tx1"/>
                </a:solidFill>
                <a:effectLst/>
              </a:rPr>
              <a:t>What?</a:t>
            </a:r>
            <a:endParaRPr lang="en-US" sz="6000" b="1" cap="none" spc="0" dirty="0">
              <a:ln w="50800"/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92892"/>
              </p:ext>
            </p:extLst>
          </p:nvPr>
        </p:nvGraphicFramePr>
        <p:xfrm>
          <a:off x="815995" y="2276872"/>
          <a:ext cx="7572429" cy="374441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24143"/>
                <a:gridCol w="2524143"/>
                <a:gridCol w="2524143"/>
              </a:tblGrid>
              <a:tr h="697765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Beginning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Middle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End</a:t>
                      </a:r>
                      <a:endParaRPr lang="en-GB" sz="2800" dirty="0"/>
                    </a:p>
                  </a:txBody>
                  <a:tcPr/>
                </a:tc>
              </a:tr>
              <a:tr h="3046651">
                <a:tc>
                  <a:txBody>
                    <a:bodyPr/>
                    <a:lstStyle/>
                    <a:p>
                      <a:r>
                        <a:rPr lang="en-GB" dirty="0" smtClean="0"/>
                        <a:t>What sort</a:t>
                      </a:r>
                      <a:r>
                        <a:rPr lang="en-GB" baseline="0" dirty="0" smtClean="0"/>
                        <a:t> of things should you introduce here?</a:t>
                      </a:r>
                    </a:p>
                    <a:p>
                      <a:endParaRPr lang="en-GB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baseline="0" dirty="0" smtClean="0"/>
                        <a:t>Main character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baseline="0" dirty="0" smtClean="0"/>
                        <a:t>Setting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baseline="0" dirty="0" smtClean="0"/>
                        <a:t>Hint towards the problem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What should you develop here?</a:t>
                      </a:r>
                    </a:p>
                    <a:p>
                      <a:endParaRPr lang="en-GB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GB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The</a:t>
                      </a:r>
                      <a:r>
                        <a:rPr lang="en-GB" baseline="0" dirty="0" smtClean="0"/>
                        <a:t> problem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Change in setting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Other characters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Tension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As bad as it can be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How should you finish things off? 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Problem solved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Return</a:t>
                      </a:r>
                      <a:r>
                        <a:rPr lang="en-GB" baseline="0" dirty="0" smtClean="0"/>
                        <a:t> to the first setting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baseline="0" dirty="0" smtClean="0"/>
                        <a:t>Things are back to normal</a:t>
                      </a:r>
                      <a:endParaRPr lang="en-GB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870142" y="1183308"/>
            <a:ext cx="7403724" cy="1021556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50800"/>
                <a:solidFill>
                  <a:schemeClr val="tx1"/>
                </a:solidFill>
                <a:effectLst/>
              </a:rPr>
              <a:t>Use descriptive language</a:t>
            </a:r>
            <a:endParaRPr lang="en-US" sz="5400" b="1" cap="none" spc="0" dirty="0">
              <a:ln w="50800"/>
              <a:solidFill>
                <a:schemeClr val="tx1"/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420888"/>
            <a:ext cx="7550552" cy="738664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If you are saying something is “</a:t>
            </a:r>
            <a:r>
              <a:rPr lang="en-GB" b="1" dirty="0" smtClean="0"/>
              <a:t>big”</a:t>
            </a:r>
            <a:r>
              <a:rPr lang="en-GB" dirty="0" smtClean="0"/>
              <a:t>, why not describe it as </a:t>
            </a:r>
            <a:r>
              <a:rPr lang="en-GB" sz="2400" dirty="0" smtClean="0"/>
              <a:t>“</a:t>
            </a:r>
            <a:r>
              <a:rPr lang="en-GB" sz="2400" b="1" dirty="0" smtClean="0"/>
              <a:t>enormous”</a:t>
            </a:r>
            <a:r>
              <a:rPr lang="en-GB" sz="2400" dirty="0" smtClean="0"/>
              <a:t> </a:t>
            </a:r>
            <a:r>
              <a:rPr lang="en-GB" dirty="0" smtClean="0"/>
              <a:t>or</a:t>
            </a:r>
            <a:r>
              <a:rPr lang="en-GB" sz="2400" dirty="0" smtClean="0"/>
              <a:t> “</a:t>
            </a:r>
            <a:r>
              <a:rPr lang="en-GB" sz="2400" b="1" dirty="0" smtClean="0"/>
              <a:t>gigantic”</a:t>
            </a:r>
            <a:r>
              <a:rPr lang="en-GB" sz="2400" dirty="0" smtClean="0"/>
              <a:t>? 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427984" y="3645024"/>
            <a:ext cx="4406664" cy="1477328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If you want to describe something as “</a:t>
            </a:r>
            <a:r>
              <a:rPr lang="en-GB" b="1" dirty="0" smtClean="0"/>
              <a:t>scary”</a:t>
            </a:r>
            <a:r>
              <a:rPr lang="en-GB" dirty="0" smtClean="0"/>
              <a:t>, you could say it was </a:t>
            </a:r>
            <a:r>
              <a:rPr lang="en-GB" sz="2400" b="1" dirty="0" smtClean="0"/>
              <a:t>“utterly terrifying”</a:t>
            </a:r>
            <a:r>
              <a:rPr lang="en-GB" dirty="0" smtClean="0"/>
              <a:t>, or </a:t>
            </a:r>
            <a:r>
              <a:rPr lang="en-GB" sz="2400" b="1" dirty="0" smtClean="0"/>
              <a:t>“extremely scary”</a:t>
            </a:r>
            <a:r>
              <a:rPr lang="en-GB" dirty="0" smtClean="0"/>
              <a:t>, or even, </a:t>
            </a:r>
            <a:r>
              <a:rPr lang="en-GB" sz="2400" b="1" dirty="0" smtClean="0"/>
              <a:t>“petrifying”</a:t>
            </a:r>
            <a:r>
              <a:rPr lang="en-GB" dirty="0" smtClean="0"/>
              <a:t>!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33816" y="3645024"/>
            <a:ext cx="3806136" cy="1107996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 </a:t>
            </a:r>
            <a:r>
              <a:rPr lang="en-GB" b="1" dirty="0" smtClean="0"/>
              <a:t>beautiful</a:t>
            </a:r>
            <a:r>
              <a:rPr lang="en-GB" dirty="0" smtClean="0"/>
              <a:t> thing could be described as being </a:t>
            </a:r>
            <a:r>
              <a:rPr lang="en-GB" sz="2400" b="1" dirty="0" smtClean="0"/>
              <a:t>“incredibly beautiful” </a:t>
            </a:r>
            <a:r>
              <a:rPr lang="en-GB" dirty="0" smtClean="0"/>
              <a:t>or </a:t>
            </a:r>
            <a:r>
              <a:rPr lang="en-GB" sz="2400" b="1" dirty="0" smtClean="0"/>
              <a:t>“absolutely stunning”</a:t>
            </a:r>
            <a:r>
              <a:rPr lang="en-GB" dirty="0" smtClean="0"/>
              <a:t>.  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755680" y="5373216"/>
            <a:ext cx="5606523" cy="64633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50800"/>
                <a:solidFill>
                  <a:schemeClr val="tx1"/>
                </a:solidFill>
                <a:effectLst/>
              </a:rPr>
              <a:t>Make good word selections!</a:t>
            </a:r>
            <a:endParaRPr lang="en-US" sz="3600" b="1" cap="none" spc="0" dirty="0">
              <a:ln w="50800"/>
              <a:solidFill>
                <a:schemeClr val="tx1"/>
              </a:solidFill>
              <a:effectLst/>
            </a:endParaRPr>
          </a:p>
        </p:txBody>
      </p:sp>
      <p:sp>
        <p:nvSpPr>
          <p:cNvPr id="7" name="AutoShape 6" descr="data:image/jpeg;base64,/9j/4AAQSkZJRgABAQAAAQABAAD/2wCEAAkGBhQSEBUSEhQWFBUVFBgVFRcYFBYXGhYXFhgVFxcVFRUXGyYfFxkjGRQUHy8gIycpLCwtFh4xNTAqNSYrLCkBCQoKDgwOGg8PFykcHBwpKSkpKSkpKSkpKSkpKSwpLCkpLCkpKSwpLCwsLCkpKSkpKSwsLCkpLCksLCwpKSwsKf/AABEIALcBEwMBIgACEQEDEQH/xAAcAAABBQEBAQAAAAAAAAAAAAAFAAIDBAYHAQj/xABEEAACAQIEAgcECAQDCAMBAAABAhEAAwQSITEFQQYTIlFhcYEHMpGhFCNCUnKxwdEzYuHwJIKyFUNjc5Kis8I0k9Ml/8QAGQEAAwEBAQAAAAAAAAAAAAAAAAECAwQF/8QAIREBAQACAgICAwEAAAAAAAAAAAECESExEkEDIjJCUXH/2gAMAwEAAhEDEQA/AN70ctw13yXn3tNGsQNF9aFdH1/in8H5tRfEjRfI/nWmXbLHpTYVGRUxFMippsrjV7N3/nP8gtScGtT8RTsUnZuf8y6fyFWOBpp/mFY38lTpoCtMYVORTGFbkgK0xlqYimsKnIIWFNipWFNiswE8VXtDyoFcuBVLMcqqCWJ2AG5NaLiVollA3Og8ztvWE6U4q095MECxYNLgLBUtAZbzBvdUBnCCSSusAip8LlRvQna6QWLmFU9QrEpcuOz5WyAEpbQRBzscjZDooYTMiubcS4g1y675tWJVNdgJzN4bn/q8K1fFWbqxbXOzucx1JZoBFsZm3iLlwk/dWd6xWKyAkFgY0YKDlAXUoW+6OcfHatrCjzAXFXM65jljKxBhmMgNMg9mCRy08KH4q7BnXvJ10GwM1a4jiWBjwmIAEwNIHhA/aqn0oTPu98aiPLcUlngmcxO/9698frTrd8lwCTuBv3CozbI7ip90g7HkPDTSoVeGDeInz/uKYGbOKK6yTAHPzOnwqrjOHZla5bJzDtkHWfI9/h4V6yjMByJH9/Orly91ccuffQAEYe6BLHKNdCSIgwZHLU86sYfGm04YPmKspEgEfVwUgagidefjUOKLLJIL6ntmSpDco2GpnlrVHrWOs7Qf0n9KYG8Txo3cxuMvaGY9jKcxMyCoAJ1J1Eb0P664hJJkd4MjXvI29KgFk5ZkE5smWDMROaYiJ8Z07qct0owIgazyZT6ajfke+gJbrk9tZI3YTt41qOinSsrFu8xZDCqxPuHuJ7qy9hgdV0bms++Sfsaab7eFQ3VynMv+YHkfKpykymqbsxP9zTDWd6H8d61Oqckso7LGO0o+elaE1xZTxulw01XvW5qc1G1Sal9HPfXhwx76tzTTVbJCuEMb/nSqddq9o2bqPRw9m55p/wC9F8Ry8v1NB+jPuXPxJy7g9GMTy/D+pr0b25selY00in14RU1TM3vcc/z3f9UVb4Kun+f9qq3h9W/4rn/kNXeCDsj8X7VlfyODxFMYVKwphFbEhIprCpSKjcVNCNhXkU9qZduhFZ2nKqlmgScqgs0DmYBqAw3tM6SPhxbw+HkYnEQEOVGVbZJVic0wSdAQNIYyIrJ9DuEBcQ8Et1aMzOx3doWY8dp3idam9mv/APT46+JvAH6q7diIEDJZtrHKFuD4VrOj/R6Ltx7P8K5iFAzfZtK/bQsTqysLyHxRd5q5CvDMdJOKpaFzLOdrfUr/ACKSC7juZoUE+A76wNnDnQxtyjQd3w389a33G+Dreu3MS5yW8xyLGrRzjku/rPrjsZcPW76CY8dNKM76PELx4EwB858p0qnJHvD1q3ekmaelvl+n6VO1oLV3LpEqYkcvxDwqa5hwCG5HQ89tZ/X0NPOGAIicv6GvbSwcp5beR2+fyinCPbu21n5fuKSA3HGk6x6bbVChPWwZYLBImCV3Inx7/GpcVi8iKyGHa4QFyg5UnQlp94mREbKDOtMCeIw2UFYB01WNxpM8udCL/CEAPZMCVkNHbILCTrsNdOQ5UU4fhXxF9RPvNoSQAW7pMCSXX40K4vg8QiC+cwsNde3ZYvoQrFpVZ90mTI0maU4Ct9CM9lg5AUZWEFiTEJ3x3zVcvlOg2lXRte8GRV9sYblpWyfwySzKDMHYsc0EjTUKN9ToKp45ZVXDA7LIkE6Tt4EkH0qguXuEC5aOIwuZlTtXkymbPIHN9tTvPKNe+qlu4G3AmD39v+op/AON3MLeF21EiQyn3WU7qRzo30l4LbNtcdg5OHcnMsGbNzmIOyzHPT4VHlq6phWHZsPcRlOnvITzAPaWB4107BY1bttbi7MJ8jzFc3snrbTKT2xDAwJzbx6ju50Y6I8VI+qJPa1XTY8xUfLjubErZs1Rs9VjcppauVaY3aje9UJrwa0GnW9pSqNbelKnoOtdGB9U/P6xf9JPPzoviNx5D9aEdF2m0/8Aze7+QUWxG48hXo5dubHpDSikaQqapl7h+pPiX/8AKaIcEGg/HQ5z9QPHN87pojwb7P4qy/Y40DVGakaozWxGGmNTzTGqaDGFYb2w8Z6nh3VqYbE3Ba0MHqx23I+CL5Ma3Rrgvtm4ubvEWtaZcMi21j7zqr3CT3ywH+WlDTexDifV8UhiAt2zctHUzujjLAJnsegzHlXcOAYFAmIVSYOJe6o+71sHszyLBj5k1w32S8HzXMRedSFt2iodD9YjMDm6udJNvPJO2ld16OrLZtI6vLpOU9t3UGdZCMhB7rlUm9ubdOVKnqlELqQNuyg+GXQ+dc0vE5iSJhTH6frXV/afg+rvXHB06pR5F3iNd9ATXIOIXjmb0HpNTkceKgEa166x4/pVN7ms1ewKTqdqWlLVmxmHpTOpIKkaNJI22AXv0MEVe4XYZ5UCSeVPv4MdgsfqyxYmSABbCZydNew4A0+1rVyFsFtsOtGm6b76bDTwqDFJNxAN9TA+AgVduN114vZXKg7FoNoSM2hPe5JkKB3eZgx1vqnLnU5gmsHKNdT470janAYNLtyzhVZ0yI4vN2YLklmFsaiNlkzOXYACiPtZg4GzA9y6AOzMDIR732dh51mOjr/4q2w0hoka8j+cH41qOnt0Pw65I1VkI1iDmAnx0Jrnzv3ip0yXs7wgvXL1kiQ9i6uoY6lJERoDKg95ispnIBU9/wACK23sgxeXGlNYdCPfIErJ1UAhjvEkR47VkuJWpxVxQCs3WADGSJYiGMb1rv7WEp21JIiSeUa/KtJ0U48LLlLgDYe9CXkYmBP2wBzA+VC8ZhnweLKmVezcBGuvZIIIPjvWn6b9HBbyY6wIsXwGddDke4J2+6eXcdKLZ1fZhHGOGNhL4AOe2e1aYbMh135kafI14LpS4Liyc3bB27XP5UX4ZeGNwxwjE57YzWHI5Lyn5eRoLhGGVkYNmH2dIUgkENPlpTxu+KTbWsRmti5yYSKm89POhHRnEiCjahe0PAVPb4q124xJnWPQVj8mExnBzdXyKaa8mvYrFWk9ttK8pIulKhTqXRF5suf+Kec/ZWjWI970H5VnOgjzh22/jHlH2Le9aHEHteg/KvRyu65cekdeg15SqFMreP1CeP8A+holwbdfxUMxH8C15D/VRLhB7SeZrL9hGhao2p5NRmtwaaYaeTTGqaEd+6FVmY5VVWZjvCqCSY5wATXyxxfiLYjEPfuEFrrm40DQliToO7YV9A+07jf0bht4gw96MOuk/wAUEOf/AKxc9SK+eMLhmvXVtoGZnYIoAkksY0A30pw46XwC22B4NZxGifSMSrtcGuZQxC2yCCdBbuNAUjz1rYezLjxbiPErecta6xbts8oZnVSo5DIbf/TXvTTosj2bdoZWVEWwAYDEhQlt0CwWcMFMDlOhE1n/AGYcJuYbF3bd5jK2mt+6QCFbD3kyyAT2LjaHUTBpzlPsT9p2Oa7bfSAL2Q98KJHkAW+dch4kv5V1npzfAFy0YGZ1uyZMsyspAO0QBp41y3jdkpHcw0Pf5UstbPEHLy0UdwtsC3vuNPyoVYwuXVtT3VcDyIj+lI17hmMySd+ywA7yQVHnqQa0HTSwLFhk1m3aWwo7O7C1bdxljc2H3mTrWc4QFtXbbXDopDHY+7qN99Qs+Hfsb/STi4vYgaA9Wt646rtmdSqrOsBUCzPeeZmr9Frll7uPbqUw6iO0XZh7zHQBSfurB07ye4QWsCwtoLdt3BcOisxhRllT2CssQwI0YRBqhwLh2a8nWNkzHVjrlEEnfTN3TzPjWlvcFDWCxclkudlSQ2W3m7RjN2xmYkwIzTqZqFH4C2qNbyrbGW4Czl2zspkgpagZVVQcx2ltzpRPpmV+g3dfux55hFZvqDbthixADhJA7OQlcxGs7eG1Eul99TgWKOHDOg0YbSTt6VhnN5Q4y3RDif0bEm72JW1djOYBYoQoHOSYHrTOimA+kY6ykSGuhmH8oOZvkDQc10b2WcIyi5i2Gg+qQ+OhdvhA+NXn9ZacUva9w8JjlugAC7bB0B1ZSVJPInatP7OsSmJ4a2HuBWFslGXeUbVSQeczr4VR9qto3cNauj/dOQdeTgRpz1AoB7MuM9RiWVj2HtNPmnaX9R61nPt8f+D2G8Q4dcwOL6uT2TmtNMZlmfykEedT8bxKXbi30kdZlFxSdAw0Vp7uRq/04WXAc9qA09zHU+mw9KztoG4hSYP6yez5Gt9db7TvYvwjHi3iMpJymcun2W5eMH8qPcEwEk+ZrE3pOHV5Oa22U+APhyMj51t+gHGlu/VNAcDs/wAwG/rWfzTjcafHZvkXOFrw4ajt7B1WaxXKu4h6WNKVEVs6UqrRNh0Ftxhm3/ituZ+ylH73vH0/KhHRAD6PpH8RvyWjF3eu3bniOK8anU19j5GkGQxzRbsDvAolwd/rFHcT+VCuJbYYfyj/AEirnBrn+IA8T+VZfsI1RNMJpFqaTXQHtNNKvBvU0OXe3fEnqsLazEBmu3CNIOVUUHeSRnYDT7R1rGeyLhQvcSS44ISwOtLZwoV5C2gxO8uQMvOtB7T+K2L+M1OcWU6oclBkm5sZuGYiTAy7Gaz1vgGJxFkHC4W89qcwK2uwx2kDQHYglZiNaRuq9KenGHw93s31N62GIVAr6kBSruQQnZL+Mx5HD9F+mr4ridtzAZPpTrbVoVlvWxnUFjplCZu7sgxoay+L6E4xSPpKfRbZYKbl9gtsE+6GK5jO+wPpRrj/ALN24ZZsYsYnrHLkdhSqghSwysTLAhX1IHlVTKYl4i3TbEBrsSWAnKQN1JkEgHQisTxqciwZCkxPLb9Kvtj1cHPIbKuWBIM7ksW0OsxHONKGcTUhCNm0O42PeAdDHLlReeYMQy5eOknc61JaxYUT3cvGqYubDu21057xUtrCG40IpbmYB7IESYjbYSaJFJkx7EmNZ1IO2kwQPCdKrf7QZXLKcpJMkc55Hw8Pzr3C2gbqq5IUmCVif8s7nu29KbdTISDrpJkciAQPA7UBcwfE7hcOSWMzrJgyNe/nO9avhnF3YqlyGAVlVogjQkCBpECKyXBLZuXVtrCsdM2pjxIro3DOjFqybHXMzOxDHtL2YcBNPutB1M6TGs1llf6ZnSjg+Sw9pEclUF12IGj9VcL2wqgkKqqp12gkxIjlLMde6ZrqXtH4yi2SLdwOb1xgRlKsnUL1YWQ5BBN29LEGcg1rlkzV4zgo9G9bHgHtCbD4dMPkQqs8iCSSTqQdd6xs70gKMsZl2bX9IOmQxFhrWQCSDuTBB3E7Heg3Ry4Fvoze6pk+muooWVqfBHtDz5DWOdEnj0Gi4hdbENcut9okgUFs4R1Q3oOQXOrJ10aJWfn8K0Fu6os6anYjn6jlvXUOi/Qey3DWt4ohLTI3WEnUO0Eup5FOyBoRM0TnknMLmF6zCrcRT9q1eIIIzJ9ZbJHI+8NudN4n0fewqY3DTkgOwESh0hh/Kav9GSwOJwHYbMYVypBL256vI24DqTod/Pfe8M4abVm3acai2oYbgmNfSpzuocR9GOOLi7AuCMw0cDkf2NX8RZrL2uDf7PxYvWp+jXiEuLytMx7J/BOnhNa67tXNlPcbY5+qpKtKvaVLY4a/okP8OPxt+lF7u5oP0OP+FX8b/nRq4Na63MiIpl73W/CfyqWKhxPuN+E/kaYZDi2+GH8n/qtTcI/+SPNvyqHjHv4Yf8P/ANVqbg5/xH/V+VY/scafNXs1ETXmauiklJr1TrUatT1qaHzp0+4Ll4vdwthIzXbS2l1P8RLUamTqzTJr6B4NwpcNhrWHXVbVtUB74Grepk+tCrvQ203EUxuUZl6x2PNrhS1at+iojn8TTWjNK03LPbsf8LaEf73eTAOU/ZGknvPd41V6Rub3CbLsG0Wy2YtmLM9qMzQIzMWzEEkjONYIAu+3LEAYNEhZa+sSTmAVWJygaEaiZ8KDcEvvc4M9pyp6uwHt21BBVVYuLrGNSzsYE7IaMpvEoynBrIvkprJVmUAFpNlSzggA7oH15RVLHYVfdDLI5d3odaqWcXdRkNtijdrUQNGUq4PIyJ+NHL2W5hbV8qWudZct3Yj/AHaK4IEaSuY6fdNEnHC2c+iqv2pPcAdf2ohYKpYdh2SzZAcwUkRJACnVfdOu0DemYxltXhZuaiEzmYAzqrmQFklc0HvINUeMYjPdMHMidhIOmVdAR56k+JNVqk8e2DctgbHL8C2v60/jV0G60HWcp8cukj0A+FQ2ng227lPyLfuKfgGm6XInc6iRmO3zpmIcKsi1iEAbMTalxlK5GYEldd4EGfGt4mOZ1v37jtNnDsUjQhgwAiOQLsYGvzrnvC7ZNxmnXKT8SF1onc4s4tOJykqw2MvmKgrv7sBj5xWVm6Gcx2LLtPLkKrivKVag4VNhkltdqiRCdqI2bQAy7sRtyHiam0E2HzVXwQObTT0nbvomq6QomNz5VSwC/XDz3Og9e+pxtp1pOEYfrWLE5TbUOIEhyCIUeHfR+zxUXsS9hyVzLIUk+8AGjw0oNgnBWbcSASV1DOsdoLynSY8KJcRsi7dt421GZra51iO2gyNHmANPGjy1E65BLV58Nj7V0mSlxCJ1BCHs+fZkV1kXc7F/va+h2rBcUwHW2OvtiSjC4AdcuSCQB3abVsej9yUgmdA6nvRpj4GR6Vnl9ptXQkbIYEESDoQedK8mlWAtNuppWdOBRFe1MbdKs1NFwPjdpLYRzkYEn3SF1PhNHbd9X1RlbyINYDF29Sar2bzAyD/fnXX5Vi6SRVXGmLb/AIW/I1k8Px28v2yfPX86s3ekjMjKyiWUiRI3EbUeUGlLjrRdw/8Ay/0FTcCM3p/FQzjOND3bZE9lMvrV/o+31g8mrOX7BpiaaTTSa8JrfZJbZqZKr2zU6GpCWvW2rwV450oDmPttwJfCLcG9q8Pg4K/6ste4ng5t2MGdrahcHdPIdfbyoSOYFwL8a1nSXBLdtvbfUNBP+Vgw+YFUcdw/6TYOGLFQytcBHK4kG2T5MAfSpt3dG4a9spfyNpl7PqBr+tGcHiAy2rMRBv5jlBk3Fm3z3zBl10Gee+vOkVrLxGQIzuW8AWPaVT9oZi2tPXC9SzAxoZ12PlP5U/LxV2zXFMEDdMOOQg9YSMoykEuoIiIg7RVnhtq11ZTKtx3IzOc31VsAjKBEKxbXNqYVQIlpM8Xw4Nvr5EkhW1HaY5pad57Os1R4fjZBTNlVnXNEQATlLRG4HPzq90gPG2BbYopkKxg94MRp36U/CkosjU5gT+1X+LcMzXrj29bStoZ15wO86RJ8aZhtDqJEyfTlRf4cSdHbOe71RIXPkt5jJAJJiYE7/wB868x9lgEnQknTvA0Md+s1WwDlSw1h4B8dQYOneB8KN4hGvNbEMy27aoMgEAAEgTt7x1NKkyDWu0QO809MKSY593nWhGAFrtXFElTJPJjyjnAFLEottFYe+wJAnYci0beFPZqzYIWlyiC5948l8PE1YwGADTqANyeZoZexLDWDHieflTBxM8wY8DU3dC5fdRoW09YH717gbIfFDLsVJEd4U/tUKY1H0Ok8qs8OtqlzMp3tXABruRAHhv8AKicA9LTqR91Ro06jxP71quB3zdXq9MxMgnTXX86z1pyCJ/oRRCyTYZXX3X28DzFZ0236L2B1mRtA8qfB40Pr+ppuBb6NixYJ0kgD+VtR/wB361Xw2MAdH+yY+I2or7QVXNhsQsdo7gDnB359ofOqx5lKj9xaUaVPklVPeAflVLiEpB7zWNulyG9TSqxatkqDB+BpVCtA+OxLDQqDPcSvyMj51Ut4kc1YemYfFSav8UTUVVCV0VifbxCnZh8YPwOtSGq9y0D4+etV/o8bSPIkVBrppyNG2lUu2PtT5gGvRimG6g+R/ekBrCcTbQHWiYx3fWfwN7WSCB4iiDYhTsRVSkK2+IqN9KuWcSp2NZx20qulwjY0/IabQGvGOlZizxFxzq5a40ToRT8oWjuLH3vKqSX8ltnJgC1ufE6/lTsdic06b0Pxoz2ltHZmXP8AgTtMPXQetRvk3MumeGcLack5jDqPuhmcjyOx/wA3hVj/AGEXZsRibpXDByFiOsvDkU5Kv82vhWm6VcK6/DYi8cx6kC4qo0d652BOoGw5jMYG5HO+PcVbqraHs9gdnXsnUHQk7xm82radQRZxT4e4epU9SmRySXBl0QsIzQAWKqOW+9edGejDYpiLGd3S2bjKwCysx2TPa0nYVJ0c4Ph73F8NbImy4ts4DbnLLA93a3Fdr4lwmzhsZbv4fLaUW2tMB4nMhEcpzD1oy3iccjvOAuW4mQqCmn8u6we7fxqha4WS2ZcpQwc0jbTUSR2oMwSNq03tE4WcxupoGILxyYcx6VC3EgOFGyFVjcZrWcHtPbQKx7J0WHdEnfVo2qMOReGO4aB21O/WQrExI10iCNwhmdKK8X6QXLhAtxbHVKpVJ7IUbMxj5VKtgraVbkqoJKJEM3LrXjTXkdyAOUUOxCnXSBM+m8k/pVXL1C0DXm7WkmdJOtFcPgZOuw3qDhljOZOgGp8e7Q0Ra5BgVOVXFHF4bPCDcn4CnDA7QPAeQ/uanwr5STudh61p+A4RVh2ykLbe44M90KNOcwfSo3ybmOMt5bjDbWpcLiykcx+VGOM4AT2huZB/vzoJiLITSde7w8a37Q02CxaMsHY7Hu8aL8OZSjWbuze63ceRU99Ys4O9YK50ZCyh1VwVzI3usJ3B76J4DjWUAEaHWDqPQ8qzuIazht5lc4W4RJg22OzRtB+VEeK4/PgzbO9t5H8vePiKGWblrEqpV4dTIBgkHwPMVocTw5XTMwy5li54v9liNxPM+VGPYb3oiVuJanUKCNe9dBNafieDS4oDgEBgR6GuY+zrirKy2GPaYG4h740YeOgHzrf8azm3vsQdNKq6m+FTG2cCwpUJTGXIGvyFKn5QtMVxddqoiinF02oeg0qKkymFamIphqTMpRSr0VIFMJa7AqO5hgeVXMGn1YplxasBeIw0e6SKrqLg5zV/EVElQDFxLDdant4xeelOApwtA8qAnW+p5iqPE5JCLu4IHgNCx+ANTHBigfS/iZwmHNxfebsL4Fv6UBSTpAr4u7hXIFvEYW9YPcrC2z2yPEMn/dXLeIOS+Y+Hy3+dWwH60F/eIneRr3Hv1qtfO89xA89q2nE0E/Acd1OMtXSeyH1Pg2h/Ou0G+ToSCjCD4E8/KuE4kQNP7NdU4HxjNh7ZbUOoAbuY6ZD4ztWec3yoU4pcUoUc7jKJ5yYX5xWIx3Hlw1xMiZimUnMPsg5io+8S2pJ57VpsTiyey0x9m4N0PiKyPHLRntqD4jUHxEarTxui01fSfjS3LFm6pyi6BdMjUkg6ZuejGsTj7pyswnQbcvOiuFxwuYI2idbWiDchdNG8ByNBL17sET5+P7CiTkGcPuzL94jzO59BVhd43J3qnhrkLtlnQctO4Cr1lgu5CjvNOwPepIYT6eNFb2Kti21lu0ShLBW+1l+rUeTEGPCmYdlu5ABClozneOeUchUWDt2/pNy6+gDnWNgNAFX72m9Kf0FxMKtqzbue8y7nwgb90ip8Fa4dgUTE3yMbiHXPbw6fw7RGxxBO5n7MRpsd6ttxe1iXGHNpW7JVTpKAayJ3MTpNWU4fw/hKHEXWTF4ptcNYAGVBPZu3jqJiP0nUjSJqviOi+JxqPxDiF3qrt4BMJZ0DOd1UIfdtgT48z44rF8OuWLrWbqFHQ9pT466d4PeK6f0S6P3cXjLWO4k56y5mfD2NQQq6hyv2LYkQOcgnlMXtN4EcRiAUgXAun8w+6aWWWhHJ2JR5BK89K1vBumV9QFa7Kj3cyyw7wGGvpWYxFsglWEEEgzyI5VFhr2U/rVTlTqmG46ENl1UddYAuSCYeWkproJUwRXYLPGbeKwq37RlH2nQggwVYciDXzdwfiwkKZIEkD709kk+Ea+lbbov0t+hC7ZftW2uIFH3WYgTPIEamllNnjl4uwomgpVIq17SJj+KjSg4ajnE10oG4ipySWavCabNek1JmzSDV4aQpBocD/CHlUV80/h7fVjyqDENVEpXzTENK+aYhqTWVNSoagQ1KhpBMKocd4Yt+2AxgK2eQheIBk5RvV0Gh3SHGtbtBkLA5t1bKYgzBpzsOQYzXEEgd+oPZ8wKoYhtTpufjrU7n60nz8PlVW83ankDWwEuCYIXbyWyAQWAPkd/lXT8fYt4TD2ci5e2APA7jXkQY1rnnQtgblssszdyCORIO/wATXZ8VZVkKuAyxqDtUZ8TQYnjvEQbZuW4zz2h97XtAjk3jWFv33dj2XXv3AHkaMY/iQDXV+yH0G+nL8qE47FEwAdInzmpkNBhMb1bmHzA6GfHxqV2ExodOdUBhA24A5901TN1kMTpMa1rrYEEuICTBmdT3VPb4aGbMzFu4TpQ3CXSWaeYokhMSveAP6UqB/DEW1EkCTC+Y5D1AqDjN1nH0k+6HLXMsASSNBHI1XXilsxbxIyhFYKy+8CRVLgvSFbTlGGe0wKsp+0D57HxqZCHrFmzxBlFu0VvsQgykgXDyOmx7/KidjhWA4WQbkY7iOaLeHSWtWnns9YY7bDTT4DnQU4C0LllrNx8MHdQxDEZAWALiCNlJPpVhuPYXBM68PBu3e0pxd0CRJIJspyJH2vzq4TrHQHhrZb2IxDi5i7rReI2tgaiynco8OfxoL0pWMYvkah9kmLfqnZmLBu/70kkzzOtS9KDOKtn70gelZ/JLZwcYn2pcBym3ikUBHGW5H3xsx8654RJiuz+0CyX4W0ahWRjHcDqfnXGrikQN4qvjvB1cwViCJbSdY332mjuOxOfKo952DGTyUGJNB8MQQCakxTwVjcAxp3kVU7JrOHe0LG2bS2kvHKkhZAYxJgZjqQNvSvazFi6MopVeoHfccNKA4oQa0OKGlAMeutZZErTXjGkRTXqDehtaU1Gh1r1zSA/gn7A8qhxDVHgr3YFMvvVBWvNXiNUd1qSGpC0rVMpqqrVOppBYBoF0iuC4rrpCCDPNmGw9KvcS4kti01xjtt4nkKwFnjJNq4xbtXLjMZ+UelVj/Qy2Kt5XyjfxM1BfBKkRt8z51PjiDJ58qhwNsRLeYrUxTolijav2VnQ3RIrtzPXG+gvDfpGODH3bQzHxOwrr81ln2GI9onCwEV7dsDMTnZV1LbKDFczvC4nZcMsGDI1HmDX0BfvhVLNsBPwrkfHbxxN27dy9kmD4d1VhzC2BYfERo2o5Hu8D40sZbDAxvuKr3LZHZPL4ede4W9y002NaaNDhruVwfHWj2GxIA1GxJ8tKE4i0QZB38KntX5U8zEUqahful2k1GwpJv/WpFTXar6JLcBhRJOnfNKzcOaB3/Gm3r/dv+lNwpIYN3GlITvHQjDjD4NLRP1hm438s7A0C6b8UAxFiGghT/wB0b1nMBiLnUE52zOYmT3VnUDvcEkls0cySZgAU+k6fQvE+CWktLhgsqbUOT9rNufzNfPfSzgDYPEtZMld0P3lOx8+XpX0TxG8esE75F38qwXta4L1uDF8e9ZOv4T/WsZdZNPTk+GxGnlvXj4zO+vpVW3egEfpTUPaBrbSWiwmGUoCWUHXcHvNe1WsnsjWlTJ9DXloBxMa0qVZU1I1DcmlSrOg1RToNKlSC1hXMVLdalSphTc05aVKpNKtTpSpUBgennEy93qh7tvfxY1mlANiJM8x+1e0q3nRA7qWMawNBrVqzYYaAeAEj96VKqyN13or0eTCWQFHbYS7d5/ajSmlSrmoZPp7xF0Fu2ugcmfTlXN8Y7qxXadQQd/OlSrb4gjW0WkEajbWql9SWkCPWlSrUJySVjnyryGA19KVKoUqlDOn6U8BopUqtJmQ91XeGYJndV7yPzpUqZNNxe21vDyNwxGnKiXs3sBbr4u4uYWQCoMfxG90x4UqVK9l6dU4o7m7NwAMVUwD4VHiMKL1prTiVdSp8jpSpVyX8q0nT504nwxrN57Z+yzDccjH6VH1J3HnypUq650kYsP2RI+YpUqVBP//Z"/>
          <p:cNvSpPr>
            <a:spLocks noChangeAspect="1" noChangeArrowheads="1"/>
          </p:cNvSpPr>
          <p:nvPr/>
        </p:nvSpPr>
        <p:spPr bwMode="auto">
          <a:xfrm>
            <a:off x="63500" y="-83978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121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056010" y="908720"/>
            <a:ext cx="4734829" cy="1021556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50800"/>
                <a:solidFill>
                  <a:schemeClr val="tx1"/>
                </a:solidFill>
                <a:effectLst/>
              </a:rPr>
              <a:t>Where? When?</a:t>
            </a:r>
            <a:endParaRPr lang="en-US" sz="5400" b="1" cap="none" spc="0" dirty="0">
              <a:ln w="50800"/>
              <a:solidFill>
                <a:schemeClr val="tx1"/>
              </a:solidFill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2132856"/>
            <a:ext cx="8496944" cy="95410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50800"/>
                <a:solidFill>
                  <a:schemeClr val="tx1"/>
                </a:solidFill>
                <a:effectLst/>
              </a:rPr>
              <a:t>Try to be specific and describe clearly the plac</a:t>
            </a:r>
            <a:r>
              <a:rPr lang="en-US" sz="2800" b="1" dirty="0" smtClean="0">
                <a:ln w="50800"/>
                <a:solidFill>
                  <a:schemeClr val="tx1"/>
                </a:solidFill>
              </a:rPr>
              <a:t>e and time that events take place. Create </a:t>
            </a:r>
            <a:r>
              <a:rPr lang="en-US" sz="2800" b="1" u="sng" dirty="0" smtClean="0">
                <a:ln w="50800"/>
                <a:solidFill>
                  <a:schemeClr val="tx1"/>
                </a:solidFill>
              </a:rPr>
              <a:t>suspense</a:t>
            </a:r>
            <a:r>
              <a:rPr lang="en-US" sz="2800" b="1" dirty="0" smtClean="0">
                <a:ln w="50800"/>
                <a:solidFill>
                  <a:schemeClr val="tx1"/>
                </a:solidFill>
              </a:rPr>
              <a:t>! </a:t>
            </a:r>
            <a:r>
              <a:rPr lang="en-US" sz="2800" b="1" cap="none" spc="0" dirty="0" smtClean="0">
                <a:ln w="50800"/>
                <a:solidFill>
                  <a:schemeClr val="tx1"/>
                </a:solidFill>
                <a:effectLst/>
              </a:rPr>
              <a:t> </a:t>
            </a:r>
            <a:endParaRPr lang="en-US" sz="2800" b="1" cap="none" spc="0" dirty="0">
              <a:ln w="50800"/>
              <a:solidFill>
                <a:schemeClr val="tx1"/>
              </a:solidFill>
              <a:effectLst/>
            </a:endParaRPr>
          </a:p>
        </p:txBody>
      </p:sp>
      <p:pic>
        <p:nvPicPr>
          <p:cNvPr id="2050" name="Picture 2" descr="http://graphics8.nytimes.com/images/2007/12/13/movies/13legend-6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212976"/>
            <a:ext cx="4464496" cy="23364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0" y="3429000"/>
            <a:ext cx="4357718" cy="1940957"/>
          </a:xfrm>
          <a:prstGeom prst="wedgeRoundRectCallout">
            <a:avLst>
              <a:gd name="adj1" fmla="val -57604"/>
              <a:gd name="adj2" fmla="val -43609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GB" dirty="0" smtClean="0"/>
              <a:t>As he</a:t>
            </a:r>
            <a:r>
              <a:rPr lang="en-GB" b="1" dirty="0" smtClean="0"/>
              <a:t> roamed </a:t>
            </a:r>
            <a:r>
              <a:rPr lang="en-GB" dirty="0" smtClean="0"/>
              <a:t>the city </a:t>
            </a:r>
            <a:r>
              <a:rPr lang="en-GB" b="1" dirty="0" smtClean="0"/>
              <a:t>alone</a:t>
            </a:r>
            <a:r>
              <a:rPr lang="en-GB" dirty="0" smtClean="0"/>
              <a:t> in </a:t>
            </a:r>
            <a:r>
              <a:rPr lang="en-GB" b="1" dirty="0" smtClean="0"/>
              <a:t>daylight</a:t>
            </a:r>
            <a:r>
              <a:rPr lang="en-GB" dirty="0" smtClean="0"/>
              <a:t> it struck him how busy this </a:t>
            </a:r>
            <a:r>
              <a:rPr lang="en-GB" b="1" dirty="0" smtClean="0"/>
              <a:t>place</a:t>
            </a:r>
            <a:r>
              <a:rPr lang="en-GB" dirty="0" smtClean="0"/>
              <a:t> once was. He had been to this </a:t>
            </a:r>
            <a:r>
              <a:rPr lang="en-GB" b="1" dirty="0" smtClean="0"/>
              <a:t>place</a:t>
            </a:r>
            <a:r>
              <a:rPr lang="en-GB" dirty="0" smtClean="0"/>
              <a:t> at the same time </a:t>
            </a:r>
            <a:r>
              <a:rPr lang="en-GB" b="1" dirty="0" smtClean="0"/>
              <a:t>a year ago </a:t>
            </a:r>
            <a:r>
              <a:rPr lang="en-GB" dirty="0" smtClean="0"/>
              <a:t>and couldn’t move through the </a:t>
            </a:r>
            <a:r>
              <a:rPr lang="en-GB" b="1" dirty="0" smtClean="0"/>
              <a:t>crowds</a:t>
            </a:r>
            <a:r>
              <a:rPr lang="en-GB" dirty="0" smtClean="0"/>
              <a:t>. The crowds had </a:t>
            </a:r>
            <a:r>
              <a:rPr lang="en-GB" b="1" dirty="0" smtClean="0"/>
              <a:t>gone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5733256"/>
            <a:ext cx="8535892" cy="715089"/>
          </a:xfrm>
          <a:prstGeom prst="wedgeRoundRectCallout">
            <a:avLst>
              <a:gd name="adj1" fmla="val -21863"/>
              <a:gd name="adj2" fmla="val -88773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“If </a:t>
            </a:r>
            <a:r>
              <a:rPr lang="en-US" dirty="0"/>
              <a:t>you are out there... if </a:t>
            </a:r>
            <a:r>
              <a:rPr lang="en-US" b="1" dirty="0"/>
              <a:t>anyone</a:t>
            </a:r>
            <a:r>
              <a:rPr lang="en-US" dirty="0"/>
              <a:t> is out there... </a:t>
            </a:r>
            <a:r>
              <a:rPr lang="en-US" b="1" dirty="0"/>
              <a:t>I can provide </a:t>
            </a:r>
            <a:r>
              <a:rPr lang="en-US" dirty="0"/>
              <a:t>food, </a:t>
            </a:r>
            <a:r>
              <a:rPr lang="en-US" b="1" dirty="0"/>
              <a:t>I can provide </a:t>
            </a:r>
            <a:r>
              <a:rPr lang="en-US" dirty="0"/>
              <a:t>shelter, </a:t>
            </a:r>
            <a:r>
              <a:rPr lang="en-US" b="1" dirty="0"/>
              <a:t>I can provide </a:t>
            </a:r>
            <a:r>
              <a:rPr lang="en-US" dirty="0"/>
              <a:t>security. If there's </a:t>
            </a:r>
            <a:r>
              <a:rPr lang="en-US" b="1" dirty="0"/>
              <a:t>anybody</a:t>
            </a:r>
            <a:r>
              <a:rPr lang="en-US" dirty="0"/>
              <a:t> out there... </a:t>
            </a:r>
            <a:r>
              <a:rPr lang="en-US" b="1" dirty="0"/>
              <a:t>anybody</a:t>
            </a:r>
            <a:r>
              <a:rPr lang="en-US" dirty="0"/>
              <a:t>... </a:t>
            </a:r>
            <a:r>
              <a:rPr lang="en-US" b="1" dirty="0"/>
              <a:t>please</a:t>
            </a:r>
            <a:r>
              <a:rPr lang="en-US" dirty="0"/>
              <a:t>. </a:t>
            </a:r>
            <a:r>
              <a:rPr lang="en-US" dirty="0" smtClean="0"/>
              <a:t>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1140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123728" y="1124744"/>
            <a:ext cx="4706566" cy="1021556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50800"/>
                <a:solidFill>
                  <a:schemeClr val="tx1"/>
                </a:solidFill>
              </a:rPr>
              <a:t>Plan, plan, plan</a:t>
            </a:r>
            <a:endParaRPr lang="en-US" sz="5400" b="1" cap="none" spc="0" dirty="0">
              <a:ln w="50800"/>
              <a:solidFill>
                <a:schemeClr val="tx1"/>
              </a:solidFill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2348880"/>
            <a:ext cx="3029534" cy="64633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50800"/>
                <a:solidFill>
                  <a:schemeClr val="tx1"/>
                </a:solidFill>
                <a:effectLst/>
              </a:rPr>
              <a:t>Genre</a:t>
            </a:r>
          </a:p>
        </p:txBody>
      </p:sp>
      <p:sp>
        <p:nvSpPr>
          <p:cNvPr id="7" name="Rectangle 6"/>
          <p:cNvSpPr/>
          <p:nvPr/>
        </p:nvSpPr>
        <p:spPr>
          <a:xfrm>
            <a:off x="5292080" y="5157192"/>
            <a:ext cx="3029534" cy="64633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50800"/>
                <a:solidFill>
                  <a:schemeClr val="tx1"/>
                </a:solidFill>
              </a:rPr>
              <a:t>Descriptions</a:t>
            </a:r>
            <a:endParaRPr lang="en-US" sz="3600" b="1" cap="none" spc="0" dirty="0" smtClean="0">
              <a:ln w="50800"/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04048" y="2564904"/>
            <a:ext cx="3029534" cy="64633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50800"/>
                <a:solidFill>
                  <a:schemeClr val="tx1"/>
                </a:solidFill>
                <a:effectLst/>
              </a:rPr>
              <a:t>Characters</a:t>
            </a:r>
          </a:p>
        </p:txBody>
      </p:sp>
      <p:sp>
        <p:nvSpPr>
          <p:cNvPr id="9" name="Rectangle 8"/>
          <p:cNvSpPr/>
          <p:nvPr/>
        </p:nvSpPr>
        <p:spPr>
          <a:xfrm>
            <a:off x="395536" y="4797152"/>
            <a:ext cx="3714776" cy="120032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50800"/>
                <a:solidFill>
                  <a:schemeClr val="tx1"/>
                </a:solidFill>
                <a:effectLst/>
              </a:rPr>
              <a:t>Beginning, middle and end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14480" y="3573016"/>
            <a:ext cx="5857916" cy="64633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50800"/>
                <a:solidFill>
                  <a:schemeClr val="tx1"/>
                </a:solidFill>
                <a:effectLst/>
              </a:rPr>
              <a:t>Who, what, where, when?</a:t>
            </a:r>
          </a:p>
        </p:txBody>
      </p:sp>
    </p:spTree>
    <p:extLst>
      <p:ext uri="{BB962C8B-B14F-4D97-AF65-F5344CB8AC3E}">
        <p14:creationId xmlns:p14="http://schemas.microsoft.com/office/powerpoint/2010/main" val="2891140720"/>
      </p:ext>
    </p:extLst>
  </p:cSld>
  <p:clrMapOvr>
    <a:masterClrMapping/>
  </p:clrMapOvr>
</p:sld>
</file>

<file path=ppt/theme/theme1.xml><?xml version="1.0" encoding="utf-8"?>
<a:theme xmlns:a="http://schemas.openxmlformats.org/drawingml/2006/main" name="DYLANT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DYLANTEST.thmx</Template>
  <TotalTime>48</TotalTime>
  <Words>466</Words>
  <Application>Microsoft Macintosh PowerPoint</Application>
  <PresentationFormat>On-screen Show (4:3)</PresentationFormat>
  <Paragraphs>96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DYLANTEST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</dc:creator>
  <cp:lastModifiedBy>Matt Barry</cp:lastModifiedBy>
  <cp:revision>38</cp:revision>
  <dcterms:created xsi:type="dcterms:W3CDTF">2012-10-28T21:32:57Z</dcterms:created>
  <dcterms:modified xsi:type="dcterms:W3CDTF">2014-07-10T12:07:06Z</dcterms:modified>
</cp:coreProperties>
</file>