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gif" ContentType="image/gif"/>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31"/>
  </p:notesMasterIdLst>
  <p:sldIdLst>
    <p:sldId id="256" r:id="rId2"/>
    <p:sldId id="257" r:id="rId3"/>
    <p:sldId id="258" r:id="rId4"/>
    <p:sldId id="264" r:id="rId5"/>
    <p:sldId id="265" r:id="rId6"/>
    <p:sldId id="288" r:id="rId7"/>
    <p:sldId id="266" r:id="rId8"/>
    <p:sldId id="267" r:id="rId9"/>
    <p:sldId id="268" r:id="rId10"/>
    <p:sldId id="269" r:id="rId11"/>
    <p:sldId id="282" r:id="rId12"/>
    <p:sldId id="270" r:id="rId13"/>
    <p:sldId id="271" r:id="rId14"/>
    <p:sldId id="272" r:id="rId15"/>
    <p:sldId id="273" r:id="rId16"/>
    <p:sldId id="274" r:id="rId17"/>
    <p:sldId id="275" r:id="rId18"/>
    <p:sldId id="276" r:id="rId19"/>
    <p:sldId id="289" r:id="rId20"/>
    <p:sldId id="277" r:id="rId21"/>
    <p:sldId id="278" r:id="rId22"/>
    <p:sldId id="279" r:id="rId23"/>
    <p:sldId id="280" r:id="rId24"/>
    <p:sldId id="281" r:id="rId25"/>
    <p:sldId id="283" r:id="rId26"/>
    <p:sldId id="284" r:id="rId27"/>
    <p:sldId id="285" r:id="rId28"/>
    <p:sldId id="286" r:id="rId29"/>
    <p:sldId id="287"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107" d="100"/>
          <a:sy n="107" d="100"/>
        </p:scale>
        <p:origin x="-2040" y="-72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notesMaster" Target="notesMasters/notesMaster1.xml"/><Relationship Id="rId32" Type="http://schemas.openxmlformats.org/officeDocument/2006/relationships/printerSettings" Target="printerSettings/printerSettings1.bin"/><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esProps" Target="presProps.xml"/><Relationship Id="rId34" Type="http://schemas.openxmlformats.org/officeDocument/2006/relationships/viewProps" Target="viewProps.xml"/><Relationship Id="rId35" Type="http://schemas.openxmlformats.org/officeDocument/2006/relationships/theme" Target="theme/theme1.xml"/><Relationship Id="rId3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6D78436-E35C-C34B-925D-C0BB50434C3F}" type="datetimeFigureOut">
              <a:rPr lang="en-US" smtClean="0"/>
              <a:pPr/>
              <a:t>08/07/2014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E22AB55-1BF7-8C41-B663-8AC29CE6716B}" type="slidenum">
              <a:rPr lang="en-US" smtClean="0"/>
              <a:pPr/>
              <a:t>‹#›</a:t>
            </a:fld>
            <a:endParaRPr lang="en-US"/>
          </a:p>
        </p:txBody>
      </p:sp>
    </p:spTree>
    <p:extLst>
      <p:ext uri="{BB962C8B-B14F-4D97-AF65-F5344CB8AC3E}">
        <p14:creationId xmlns:p14="http://schemas.microsoft.com/office/powerpoint/2010/main" val="304520976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3149B67B-B505-4D12-BA8C-FD84077BAB37}" type="slidenum">
              <a:rPr lang="en-GB" smtClean="0"/>
              <a:pPr/>
              <a:t>5</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3149B67B-B505-4D12-BA8C-FD84077BAB37}" type="slidenum">
              <a:rPr lang="en-GB" smtClean="0"/>
              <a:pPr/>
              <a:t>6</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3149B67B-B505-4D12-BA8C-FD84077BAB37}" type="slidenum">
              <a:rPr lang="en-GB" smtClean="0"/>
              <a:pPr/>
              <a:t>7</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3149B67B-B505-4D12-BA8C-FD84077BAB37}" type="slidenum">
              <a:rPr lang="en-GB" smtClean="0"/>
              <a:pPr/>
              <a:t>8</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3149B67B-B505-4D12-BA8C-FD84077BAB37}" type="slidenum">
              <a:rPr lang="en-GB" smtClean="0"/>
              <a:pPr/>
              <a:t>10</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pPr eaLnBrk="1" latinLnBrk="0" hangingPunct="1"/>
            <a:fld id="{B41ABA4E-CD72-497B-97AA-7213B3980F60}" type="datetimeFigureOut">
              <a:rPr lang="en-US" smtClean="0"/>
              <a:pPr eaLnBrk="1" latinLnBrk="0" hangingPunct="1"/>
              <a:t>08/07/2014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kumimoji="0"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D2E57653-3E58-4892-A7ED-712530ACC680}" type="slidenum">
              <a:rPr kumimoji="0" lang="en-US" smtClean="0"/>
              <a:pPr/>
              <a:t>‹#›</a:t>
            </a:fld>
            <a:endParaRPr kumimoji="0" lang="en-US"/>
          </a:p>
        </p:txBody>
      </p:sp>
    </p:spTree>
    <p:extLst>
      <p:ext uri="{BB962C8B-B14F-4D97-AF65-F5344CB8AC3E}">
        <p14:creationId xmlns:p14="http://schemas.microsoft.com/office/powerpoint/2010/main" val="2955022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pPr eaLnBrk="1" latinLnBrk="0" hangingPunct="1"/>
            <a:fld id="{B41ABA4E-CD72-497B-97AA-7213B3980F60}" type="datetimeFigureOut">
              <a:rPr lang="en-US" smtClean="0"/>
              <a:pPr eaLnBrk="1" latinLnBrk="0" hangingPunct="1"/>
              <a:t>08/07/2014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kumimoji="0"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D2E57653-3E58-4892-A7ED-712530ACC680}" type="slidenum">
              <a:rPr kumimoji="0" lang="en-US" smtClean="0"/>
              <a:pPr/>
              <a:t>‹#›</a:t>
            </a:fld>
            <a:endParaRPr kumimoji="0" lang="en-US"/>
          </a:p>
        </p:txBody>
      </p:sp>
    </p:spTree>
    <p:extLst>
      <p:ext uri="{BB962C8B-B14F-4D97-AF65-F5344CB8AC3E}">
        <p14:creationId xmlns:p14="http://schemas.microsoft.com/office/powerpoint/2010/main" val="29791490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pPr eaLnBrk="1" latinLnBrk="0" hangingPunct="1"/>
            <a:fld id="{B41ABA4E-CD72-497B-97AA-7213B3980F60}" type="datetimeFigureOut">
              <a:rPr lang="en-US" smtClean="0"/>
              <a:pPr eaLnBrk="1" latinLnBrk="0" hangingPunct="1"/>
              <a:t>08/07/2014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kumimoji="0"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D2E57653-3E58-4892-A7ED-712530ACC680}" type="slidenum">
              <a:rPr kumimoji="0" lang="en-US" smtClean="0"/>
              <a:pPr/>
              <a:t>‹#›</a:t>
            </a:fld>
            <a:endParaRPr kumimoji="0" lang="en-US"/>
          </a:p>
        </p:txBody>
      </p:sp>
    </p:spTree>
    <p:extLst>
      <p:ext uri="{BB962C8B-B14F-4D97-AF65-F5344CB8AC3E}">
        <p14:creationId xmlns:p14="http://schemas.microsoft.com/office/powerpoint/2010/main" val="2148462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pPr eaLnBrk="1" latinLnBrk="0" hangingPunct="1"/>
            <a:fld id="{B41ABA4E-CD72-497B-97AA-7213B3980F60}" type="datetimeFigureOut">
              <a:rPr lang="en-US" smtClean="0"/>
              <a:pPr eaLnBrk="1" latinLnBrk="0" hangingPunct="1"/>
              <a:t>08/07/2014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kumimoji="0"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D2E57653-3E58-4892-A7ED-712530ACC680}" type="slidenum">
              <a:rPr kumimoji="0" lang="en-US" smtClean="0"/>
              <a:pPr/>
              <a:t>‹#›</a:t>
            </a:fld>
            <a:endParaRPr kumimoji="0" lang="en-US"/>
          </a:p>
        </p:txBody>
      </p:sp>
    </p:spTree>
    <p:extLst>
      <p:ext uri="{BB962C8B-B14F-4D97-AF65-F5344CB8AC3E}">
        <p14:creationId xmlns:p14="http://schemas.microsoft.com/office/powerpoint/2010/main" val="1392047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pPr eaLnBrk="1" latinLnBrk="0" hangingPunct="1"/>
            <a:fld id="{B41ABA4E-CD72-497B-97AA-7213B3980F60}" type="datetimeFigureOut">
              <a:rPr lang="en-US" smtClean="0"/>
              <a:pPr eaLnBrk="1" latinLnBrk="0" hangingPunct="1"/>
              <a:t>08/07/2014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kumimoji="0"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D2E57653-3E58-4892-A7ED-712530ACC680}" type="slidenum">
              <a:rPr kumimoji="0" lang="en-US" smtClean="0"/>
              <a:pPr/>
              <a:t>‹#›</a:t>
            </a:fld>
            <a:endParaRPr kumimoji="0" lang="en-US"/>
          </a:p>
        </p:txBody>
      </p:sp>
    </p:spTree>
    <p:extLst>
      <p:ext uri="{BB962C8B-B14F-4D97-AF65-F5344CB8AC3E}">
        <p14:creationId xmlns:p14="http://schemas.microsoft.com/office/powerpoint/2010/main" val="33601320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pPr eaLnBrk="1" latinLnBrk="0" hangingPunct="1"/>
            <a:fld id="{B41ABA4E-CD72-497B-97AA-7213B3980F60}" type="datetimeFigureOut">
              <a:rPr lang="en-US" smtClean="0"/>
              <a:pPr eaLnBrk="1" latinLnBrk="0" hangingPunct="1"/>
              <a:t>08/07/2014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kumimoji="0"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D2E57653-3E58-4892-A7ED-712530ACC680}" type="slidenum">
              <a:rPr kumimoji="0" lang="en-US" smtClean="0"/>
              <a:pPr/>
              <a:t>‹#›</a:t>
            </a:fld>
            <a:endParaRPr kumimoji="0" lang="en-US"/>
          </a:p>
        </p:txBody>
      </p:sp>
    </p:spTree>
    <p:extLst>
      <p:ext uri="{BB962C8B-B14F-4D97-AF65-F5344CB8AC3E}">
        <p14:creationId xmlns:p14="http://schemas.microsoft.com/office/powerpoint/2010/main" val="42329285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pPr eaLnBrk="1" latinLnBrk="0" hangingPunct="1"/>
            <a:fld id="{B41ABA4E-CD72-497B-97AA-7213B3980F60}" type="datetimeFigureOut">
              <a:rPr lang="en-US" smtClean="0"/>
              <a:pPr eaLnBrk="1" latinLnBrk="0" hangingPunct="1"/>
              <a:t>08/07/2014</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kumimoji="0"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D2E57653-3E58-4892-A7ED-712530ACC680}" type="slidenum">
              <a:rPr kumimoji="0" lang="en-US" smtClean="0"/>
              <a:pPr/>
              <a:t>‹#›</a:t>
            </a:fld>
            <a:endParaRPr kumimoji="0" lang="en-US"/>
          </a:p>
        </p:txBody>
      </p:sp>
    </p:spTree>
    <p:extLst>
      <p:ext uri="{BB962C8B-B14F-4D97-AF65-F5344CB8AC3E}">
        <p14:creationId xmlns:p14="http://schemas.microsoft.com/office/powerpoint/2010/main" val="40468359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pPr eaLnBrk="1" latinLnBrk="0" hangingPunct="1"/>
            <a:fld id="{B41ABA4E-CD72-497B-97AA-7213B3980F60}" type="datetimeFigureOut">
              <a:rPr lang="en-US" smtClean="0"/>
              <a:pPr eaLnBrk="1" latinLnBrk="0" hangingPunct="1"/>
              <a:t>08/07/2014</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kumimoji="0"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D2E57653-3E58-4892-A7ED-712530ACC680}" type="slidenum">
              <a:rPr kumimoji="0" lang="en-US" smtClean="0"/>
              <a:pPr/>
              <a:t>‹#›</a:t>
            </a:fld>
            <a:endParaRPr kumimoji="0" lang="en-US"/>
          </a:p>
        </p:txBody>
      </p:sp>
    </p:spTree>
    <p:extLst>
      <p:ext uri="{BB962C8B-B14F-4D97-AF65-F5344CB8AC3E}">
        <p14:creationId xmlns:p14="http://schemas.microsoft.com/office/powerpoint/2010/main" val="13548652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pPr eaLnBrk="1" latinLnBrk="0" hangingPunct="1"/>
            <a:fld id="{B41ABA4E-CD72-497B-97AA-7213B3980F60}" type="datetimeFigureOut">
              <a:rPr lang="en-US" smtClean="0"/>
              <a:pPr eaLnBrk="1" latinLnBrk="0" hangingPunct="1"/>
              <a:t>08/07/2014</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kumimoji="0"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D2E57653-3E58-4892-A7ED-712530ACC680}" type="slidenum">
              <a:rPr kumimoji="0" lang="en-US" smtClean="0"/>
              <a:pPr/>
              <a:t>‹#›</a:t>
            </a:fld>
            <a:endParaRPr kumimoji="0" lang="en-US"/>
          </a:p>
        </p:txBody>
      </p:sp>
    </p:spTree>
    <p:extLst>
      <p:ext uri="{BB962C8B-B14F-4D97-AF65-F5344CB8AC3E}">
        <p14:creationId xmlns:p14="http://schemas.microsoft.com/office/powerpoint/2010/main" val="3106902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pPr eaLnBrk="1" latinLnBrk="0" hangingPunct="1"/>
            <a:fld id="{B41ABA4E-CD72-497B-97AA-7213B3980F60}" type="datetimeFigureOut">
              <a:rPr lang="en-US" smtClean="0"/>
              <a:pPr eaLnBrk="1" latinLnBrk="0" hangingPunct="1"/>
              <a:t>08/07/2014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kumimoji="0"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D2E57653-3E58-4892-A7ED-712530ACC680}" type="slidenum">
              <a:rPr kumimoji="0" lang="en-US" smtClean="0"/>
              <a:pPr/>
              <a:t>‹#›</a:t>
            </a:fld>
            <a:endParaRPr kumimoji="0" lang="en-US"/>
          </a:p>
        </p:txBody>
      </p:sp>
    </p:spTree>
    <p:extLst>
      <p:ext uri="{BB962C8B-B14F-4D97-AF65-F5344CB8AC3E}">
        <p14:creationId xmlns:p14="http://schemas.microsoft.com/office/powerpoint/2010/main" val="11732090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pPr eaLnBrk="1" latinLnBrk="0" hangingPunct="1"/>
            <a:fld id="{B41ABA4E-CD72-497B-97AA-7213B3980F60}" type="datetimeFigureOut">
              <a:rPr lang="en-US" smtClean="0"/>
              <a:pPr eaLnBrk="1" latinLnBrk="0" hangingPunct="1"/>
              <a:t>08/07/2014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kumimoji="0"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D2E57653-3E58-4892-A7ED-712530ACC680}" type="slidenum">
              <a:rPr kumimoji="0" lang="en-US" smtClean="0"/>
              <a:pPr/>
              <a:t>‹#›</a:t>
            </a:fld>
            <a:endParaRPr kumimoji="0" lang="en-US"/>
          </a:p>
        </p:txBody>
      </p:sp>
    </p:spTree>
    <p:extLst>
      <p:ext uri="{BB962C8B-B14F-4D97-AF65-F5344CB8AC3E}">
        <p14:creationId xmlns:p14="http://schemas.microsoft.com/office/powerpoint/2010/main" val="188709212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914400"/>
            <a:ext cx="8382000" cy="762000"/>
          </a:xfrm>
          <a:prstGeom prst="rect">
            <a:avLst/>
          </a:prstGeom>
        </p:spPr>
        <p:txBody>
          <a:bodyPr vert="horz" lIns="91440" tIns="45720" rIns="91440" bIns="45720" rtlCol="0" anchor="ctr">
            <a:normAutofit/>
          </a:bodyPr>
          <a:lstStyle/>
          <a:p>
            <a:r>
              <a:rPr lang="en-GB" smtClean="0"/>
              <a:t>Click to edit Master title style</a:t>
            </a:r>
            <a:endParaRPr lang="en-US" dirty="0"/>
          </a:p>
        </p:txBody>
      </p:sp>
      <p:sp>
        <p:nvSpPr>
          <p:cNvPr id="3" name="Text Placeholder 2"/>
          <p:cNvSpPr>
            <a:spLocks noGrp="1"/>
          </p:cNvSpPr>
          <p:nvPr>
            <p:ph type="body" idx="1"/>
          </p:nvPr>
        </p:nvSpPr>
        <p:spPr>
          <a:xfrm>
            <a:off x="457200" y="1828800"/>
            <a:ext cx="8229600" cy="42973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Tree>
    <p:extLst>
      <p:ext uri="{BB962C8B-B14F-4D97-AF65-F5344CB8AC3E}">
        <p14:creationId xmlns:p14="http://schemas.microsoft.com/office/powerpoint/2010/main" val="3806293647"/>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457200" rtl="0" eaLnBrk="1" latinLnBrk="0" hangingPunct="1">
        <a:spcBef>
          <a:spcPct val="0"/>
        </a:spcBef>
        <a:buNone/>
        <a:defRPr sz="3600" b="1" i="0" kern="1200">
          <a:solidFill>
            <a:schemeClr val="tx1"/>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28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24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image" Target="../media/image2.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image" Target="../media/image4.gi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11870" y="2225385"/>
            <a:ext cx="9144000" cy="1470025"/>
          </a:xfrm>
        </p:spPr>
        <p:txBody>
          <a:bodyPr>
            <a:normAutofit/>
          </a:bodyPr>
          <a:lstStyle/>
          <a:p>
            <a:pPr algn="ctr"/>
            <a:r>
              <a:rPr lang="en-US" sz="4400" dirty="0" smtClean="0"/>
              <a:t>The Hunchback in the Park</a:t>
            </a:r>
            <a:endParaRPr lang="en-US" sz="4400" dirty="0"/>
          </a:p>
        </p:txBody>
      </p:sp>
    </p:spTree>
    <p:extLst>
      <p:ext uri="{BB962C8B-B14F-4D97-AF65-F5344CB8AC3E}">
        <p14:creationId xmlns:p14="http://schemas.microsoft.com/office/powerpoint/2010/main" val="840028941"/>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533070"/>
            <a:ext cx="8229600" cy="987653"/>
          </a:xfrm>
        </p:spPr>
        <p:txBody>
          <a:bodyPr>
            <a:noAutofit/>
          </a:bodyPr>
          <a:lstStyle/>
          <a:p>
            <a:r>
              <a:rPr lang="en-GB" sz="3200" dirty="0" smtClean="0"/>
              <a:t>Alliteration…how and why it is used?</a:t>
            </a:r>
            <a:endParaRPr lang="en-GB" sz="3200" dirty="0"/>
          </a:p>
        </p:txBody>
      </p:sp>
      <p:sp>
        <p:nvSpPr>
          <p:cNvPr id="2" name="Content Placeholder 1"/>
          <p:cNvSpPr>
            <a:spLocks noGrp="1"/>
          </p:cNvSpPr>
          <p:nvPr>
            <p:ph idx="1"/>
          </p:nvPr>
        </p:nvSpPr>
        <p:spPr>
          <a:xfrm>
            <a:off x="457200" y="2686903"/>
            <a:ext cx="8229600" cy="3387453"/>
          </a:xfrm>
        </p:spPr>
        <p:txBody>
          <a:bodyPr>
            <a:normAutofit fontScale="70000" lnSpcReduction="20000"/>
          </a:bodyPr>
          <a:lstStyle/>
          <a:p>
            <a:pPr>
              <a:buNone/>
            </a:pPr>
            <a:r>
              <a:rPr lang="en-GB" sz="3200" dirty="0" smtClean="0"/>
              <a:t>‘Until the </a:t>
            </a:r>
            <a:r>
              <a:rPr lang="en-GB" sz="3200" u="sng" dirty="0" smtClean="0"/>
              <a:t>S</a:t>
            </a:r>
            <a:r>
              <a:rPr lang="en-GB" sz="3200" dirty="0" smtClean="0"/>
              <a:t>unday </a:t>
            </a:r>
            <a:r>
              <a:rPr lang="en-GB" sz="3200" u="sng" dirty="0" smtClean="0"/>
              <a:t>s</a:t>
            </a:r>
            <a:r>
              <a:rPr lang="en-GB" sz="3200" dirty="0" smtClean="0"/>
              <a:t>ombre bell at dark’</a:t>
            </a:r>
            <a:br>
              <a:rPr lang="en-GB" sz="3200" dirty="0" smtClean="0"/>
            </a:br>
            <a:endParaRPr lang="en-GB" sz="3200" dirty="0" smtClean="0"/>
          </a:p>
          <a:p>
            <a:pPr>
              <a:buNone/>
            </a:pPr>
            <a:r>
              <a:rPr lang="en-GB" sz="3200" dirty="0" smtClean="0">
                <a:solidFill>
                  <a:schemeClr val="accent2">
                    <a:lumMod val="60000"/>
                    <a:lumOff val="40000"/>
                  </a:schemeClr>
                </a:solidFill>
              </a:rPr>
              <a:t>In pairs consider:</a:t>
            </a:r>
          </a:p>
          <a:p>
            <a:pPr>
              <a:buNone/>
            </a:pPr>
            <a:r>
              <a:rPr lang="en-GB" sz="3200" dirty="0" smtClean="0"/>
              <a:t>	</a:t>
            </a:r>
          </a:p>
          <a:p>
            <a:pPr>
              <a:buNone/>
            </a:pPr>
            <a:r>
              <a:rPr lang="en-GB" sz="3200" dirty="0" smtClean="0"/>
              <a:t>What is the effect of the alliterative ‘s’ sound in line 6 of </a:t>
            </a:r>
          </a:p>
          <a:p>
            <a:pPr>
              <a:buNone/>
            </a:pPr>
            <a:r>
              <a:rPr lang="en-GB" sz="3200" dirty="0" smtClean="0"/>
              <a:t>the poem?</a:t>
            </a:r>
          </a:p>
          <a:p>
            <a:pPr>
              <a:buNone/>
            </a:pPr>
            <a:endParaRPr lang="en-GB" sz="3200" dirty="0" smtClean="0"/>
          </a:p>
          <a:p>
            <a:pPr>
              <a:buNone/>
            </a:pPr>
            <a:r>
              <a:rPr lang="en-GB" sz="3200" dirty="0" smtClean="0"/>
              <a:t>	</a:t>
            </a:r>
          </a:p>
          <a:p>
            <a:pPr>
              <a:buNone/>
            </a:pPr>
            <a:r>
              <a:rPr lang="en-GB" sz="3200" dirty="0" smtClean="0"/>
              <a:t>What kind of feeling does it give this part of the poem </a:t>
            </a:r>
          </a:p>
          <a:p>
            <a:pPr>
              <a:buNone/>
            </a:pPr>
            <a:r>
              <a:rPr lang="en-GB" sz="3200" dirty="0" smtClean="0"/>
              <a:t>and why?</a:t>
            </a:r>
            <a:endParaRPr lang="en-GB" sz="3200" dirty="0"/>
          </a:p>
        </p:txBody>
      </p:sp>
      <p:sp>
        <p:nvSpPr>
          <p:cNvPr id="5" name="Title 1"/>
          <p:cNvSpPr txBox="1">
            <a:spLocks/>
          </p:cNvSpPr>
          <p:nvPr/>
        </p:nvSpPr>
        <p:spPr>
          <a:xfrm>
            <a:off x="409720" y="1044970"/>
            <a:ext cx="8382000" cy="762000"/>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3600" b="1" i="0" kern="1200">
                <a:solidFill>
                  <a:schemeClr val="tx1"/>
                </a:solidFill>
                <a:latin typeface="Arial"/>
                <a:ea typeface="+mj-ea"/>
                <a:cs typeface="Arial"/>
              </a:defRPr>
            </a:lvl1pPr>
          </a:lstStyle>
          <a:p>
            <a:r>
              <a:rPr lang="en-GB" dirty="0" smtClean="0"/>
              <a:t>Analysis: Do it Yourself!</a:t>
            </a:r>
            <a:endParaRPr lang="en-GB" dirty="0"/>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3460" y="1199280"/>
            <a:ext cx="8382000" cy="762000"/>
          </a:xfrm>
        </p:spPr>
        <p:txBody>
          <a:bodyPr/>
          <a:lstStyle/>
          <a:p>
            <a:r>
              <a:rPr lang="en-GB" dirty="0" smtClean="0"/>
              <a:t>Exemplar Response</a:t>
            </a:r>
            <a:endParaRPr lang="en-US" dirty="0"/>
          </a:p>
        </p:txBody>
      </p:sp>
      <p:sp>
        <p:nvSpPr>
          <p:cNvPr id="3" name="Content Placeholder 2"/>
          <p:cNvSpPr>
            <a:spLocks noGrp="1"/>
          </p:cNvSpPr>
          <p:nvPr>
            <p:ph idx="1"/>
          </p:nvPr>
        </p:nvSpPr>
        <p:spPr>
          <a:xfrm>
            <a:off x="433460" y="2184900"/>
            <a:ext cx="8124481" cy="4011337"/>
          </a:xfrm>
        </p:spPr>
        <p:txBody>
          <a:bodyPr>
            <a:normAutofit/>
          </a:bodyPr>
          <a:lstStyle/>
          <a:p>
            <a:pPr marL="0" indent="0" algn="just">
              <a:buNone/>
            </a:pPr>
            <a:r>
              <a:rPr lang="en-GB" sz="2400" dirty="0" smtClean="0"/>
              <a:t>The alliteration of the ‘s’ sound highlights the sadness of the fact that the hunchback lives and sleeps in the confines of the park. The alliterative ‘s’ sound is also reminiscent of the sound of a deep resonant bell sounding bringing the sound to life in the poem.</a:t>
            </a:r>
            <a:br>
              <a:rPr lang="en-GB" sz="2400" dirty="0" smtClean="0"/>
            </a:br>
            <a:r>
              <a:rPr lang="en-GB" sz="2400" dirty="0" smtClean="0"/>
              <a:t/>
            </a:r>
            <a:br>
              <a:rPr lang="en-GB" sz="2400" dirty="0" smtClean="0"/>
            </a:br>
            <a:r>
              <a:rPr lang="en-GB" sz="2400" dirty="0" smtClean="0"/>
              <a:t>The use of the word ‘sombre’ is effective as it brings a solemn tone to the poem and, in turn, to the life of the hunchback.</a:t>
            </a:r>
          </a:p>
          <a:p>
            <a:pPr algn="just">
              <a:buNone/>
            </a:pP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110"/>
            <a:ext cx="8382000" cy="762000"/>
          </a:xfrm>
        </p:spPr>
        <p:txBody>
          <a:bodyPr>
            <a:normAutofit/>
          </a:bodyPr>
          <a:lstStyle/>
          <a:p>
            <a:r>
              <a:rPr lang="en-GB" dirty="0" smtClean="0"/>
              <a:t>The essentials of life: Stanza 2</a:t>
            </a:r>
            <a:endParaRPr lang="en-US" dirty="0"/>
          </a:p>
        </p:txBody>
      </p:sp>
      <p:sp>
        <p:nvSpPr>
          <p:cNvPr id="3" name="Content Placeholder 2"/>
          <p:cNvSpPr>
            <a:spLocks noGrp="1"/>
          </p:cNvSpPr>
          <p:nvPr>
            <p:ph idx="1"/>
          </p:nvPr>
        </p:nvSpPr>
        <p:spPr>
          <a:xfrm>
            <a:off x="457200" y="2500048"/>
            <a:ext cx="8229600" cy="3215665"/>
          </a:xfrm>
        </p:spPr>
        <p:txBody>
          <a:bodyPr>
            <a:normAutofit lnSpcReduction="10000"/>
          </a:bodyPr>
          <a:lstStyle/>
          <a:p>
            <a:pPr>
              <a:buNone/>
            </a:pPr>
            <a:r>
              <a:rPr lang="en-GB" sz="3200" dirty="0" smtClean="0"/>
              <a:t>“</a:t>
            </a:r>
            <a:r>
              <a:rPr lang="en-GB" sz="3200" b="1" dirty="0" smtClean="0"/>
              <a:t>Eating</a:t>
            </a:r>
            <a:r>
              <a:rPr lang="en-GB" sz="3200" dirty="0" smtClean="0"/>
              <a:t> bread from a newspaper” </a:t>
            </a:r>
          </a:p>
          <a:p>
            <a:pPr>
              <a:buNone/>
            </a:pPr>
            <a:endParaRPr lang="en-GB" sz="3200" dirty="0" smtClean="0"/>
          </a:p>
          <a:p>
            <a:pPr>
              <a:buNone/>
            </a:pPr>
            <a:r>
              <a:rPr lang="en-GB" sz="3200" dirty="0" smtClean="0"/>
              <a:t>“</a:t>
            </a:r>
            <a:r>
              <a:rPr lang="en-GB" sz="3200" b="1" dirty="0" smtClean="0"/>
              <a:t>Drinking</a:t>
            </a:r>
            <a:r>
              <a:rPr lang="en-GB" sz="3200" dirty="0" smtClean="0"/>
              <a:t> water from the chained cup”</a:t>
            </a:r>
          </a:p>
          <a:p>
            <a:pPr>
              <a:buNone/>
            </a:pPr>
            <a:endParaRPr lang="en-GB" sz="3200" dirty="0" smtClean="0"/>
          </a:p>
          <a:p>
            <a:pPr>
              <a:buNone/>
            </a:pPr>
            <a:r>
              <a:rPr lang="en-GB" sz="3200" dirty="0" smtClean="0"/>
              <a:t>“</a:t>
            </a:r>
            <a:r>
              <a:rPr lang="en-GB" sz="3200" b="1" dirty="0" smtClean="0"/>
              <a:t>Slept </a:t>
            </a:r>
            <a:r>
              <a:rPr lang="en-GB" sz="3200" dirty="0" smtClean="0"/>
              <a:t>at night in a dog kennel”</a:t>
            </a:r>
          </a:p>
          <a:p>
            <a:pPr>
              <a:buNone/>
            </a:pPr>
            <a:r>
              <a:rPr lang="en-GB" sz="3200" dirty="0" smtClean="0"/>
              <a:t> </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17980"/>
            <a:ext cx="8382000" cy="762000"/>
          </a:xfrm>
        </p:spPr>
        <p:txBody>
          <a:bodyPr>
            <a:normAutofit/>
          </a:bodyPr>
          <a:lstStyle/>
          <a:p>
            <a:r>
              <a:rPr lang="en-GB" dirty="0" smtClean="0"/>
              <a:t>Discussion Task: The Essentials</a:t>
            </a:r>
            <a:endParaRPr lang="en-US" dirty="0"/>
          </a:p>
        </p:txBody>
      </p:sp>
      <p:sp>
        <p:nvSpPr>
          <p:cNvPr id="3" name="Content Placeholder 2"/>
          <p:cNvSpPr>
            <a:spLocks noGrp="1"/>
          </p:cNvSpPr>
          <p:nvPr>
            <p:ph idx="1"/>
          </p:nvPr>
        </p:nvSpPr>
        <p:spPr>
          <a:xfrm>
            <a:off x="457200" y="2397778"/>
            <a:ext cx="8229600" cy="3728385"/>
          </a:xfrm>
        </p:spPr>
        <p:txBody>
          <a:bodyPr>
            <a:normAutofit/>
          </a:bodyPr>
          <a:lstStyle/>
          <a:p>
            <a:r>
              <a:rPr lang="en-GB" sz="3200" dirty="0" smtClean="0"/>
              <a:t>Look at stanza 2 at what the hunchback eats, drinks and where he sleeps and finds shelter.  </a:t>
            </a:r>
          </a:p>
          <a:p>
            <a:pPr marL="64008" indent="0">
              <a:buNone/>
            </a:pPr>
            <a:endParaRPr lang="en-GB" sz="3200" dirty="0" smtClean="0"/>
          </a:p>
          <a:p>
            <a:r>
              <a:rPr lang="en-GB" sz="3200" dirty="0" smtClean="0"/>
              <a:t>What does this show about him as a character in the poem?</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9086" y="1198888"/>
            <a:ext cx="8686800" cy="717731"/>
          </a:xfrm>
        </p:spPr>
        <p:txBody>
          <a:bodyPr/>
          <a:lstStyle/>
          <a:p>
            <a:r>
              <a:rPr lang="en-GB" dirty="0" smtClean="0"/>
              <a:t>Exemplar Response:</a:t>
            </a:r>
            <a:endParaRPr lang="en-US" dirty="0"/>
          </a:p>
        </p:txBody>
      </p:sp>
      <p:sp>
        <p:nvSpPr>
          <p:cNvPr id="3" name="Content Placeholder 2"/>
          <p:cNvSpPr>
            <a:spLocks noGrp="1"/>
          </p:cNvSpPr>
          <p:nvPr>
            <p:ph idx="1"/>
          </p:nvPr>
        </p:nvSpPr>
        <p:spPr>
          <a:xfrm>
            <a:off x="629086" y="2101024"/>
            <a:ext cx="7738943" cy="4107084"/>
          </a:xfrm>
        </p:spPr>
        <p:txBody>
          <a:bodyPr>
            <a:normAutofit/>
          </a:bodyPr>
          <a:lstStyle/>
          <a:p>
            <a:pPr marL="0" indent="0" algn="just">
              <a:buNone/>
            </a:pPr>
            <a:r>
              <a:rPr lang="en-GB" sz="2400" dirty="0" smtClean="0"/>
              <a:t>The poet emphasises the three basic essentials for life by placing the verbs ‘Eating,’ ‘Drinking’ and ‘Slept’ at the beginning of the lines in the second stanza.  The nouns he places after these verbs are used to shock and surprise the reader as the hunchback only has ‘bread’ and ‘water’ to sustain him as these can only be described as the most basic of rations.  Also he sleeps in a ‘dog kennel.’  This shows that the hunchback lives a hand to mouth existence and is presented and viewed as little more than an animal; one step up from a dog.</a:t>
            </a:r>
          </a:p>
          <a:p>
            <a:pPr algn="just"/>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5330" y="1068710"/>
            <a:ext cx="8382000" cy="762000"/>
          </a:xfrm>
        </p:spPr>
        <p:txBody>
          <a:bodyPr>
            <a:normAutofit fontScale="90000"/>
          </a:bodyPr>
          <a:lstStyle/>
          <a:p>
            <a:r>
              <a:rPr lang="en-GB" dirty="0" smtClean="0"/>
              <a:t>Thomas’ </a:t>
            </a:r>
            <a:r>
              <a:rPr lang="en-GB" dirty="0"/>
              <a:t>L</a:t>
            </a:r>
            <a:r>
              <a:rPr lang="en-GB" dirty="0" smtClean="0"/>
              <a:t>anguage Choice: Connotation</a:t>
            </a:r>
            <a:endParaRPr lang="en-US" dirty="0"/>
          </a:p>
        </p:txBody>
      </p:sp>
      <p:sp>
        <p:nvSpPr>
          <p:cNvPr id="5" name="Content Placeholder 1"/>
          <p:cNvSpPr txBox="1">
            <a:spLocks/>
          </p:cNvSpPr>
          <p:nvPr/>
        </p:nvSpPr>
        <p:spPr>
          <a:xfrm>
            <a:off x="445330" y="2032500"/>
            <a:ext cx="7826155" cy="4330045"/>
          </a:xfrm>
          <a:prstGeom prst="rect">
            <a:avLst/>
          </a:prstGeom>
        </p:spPr>
        <p:txBody>
          <a:bodyPr vert="horz" anchor="t">
            <a:normAutofit/>
          </a:bodyPr>
          <a:lstStyle/>
          <a:p>
            <a:pPr marL="448056" indent="-384048">
              <a:spcBef>
                <a:spcPct val="20000"/>
              </a:spcBef>
              <a:buClr>
                <a:schemeClr val="accent1"/>
              </a:buClr>
              <a:buSzPct val="80000"/>
              <a:defRPr/>
            </a:pPr>
            <a:r>
              <a:rPr lang="en-GB" sz="2400" dirty="0" smtClean="0"/>
              <a:t>Drinking </a:t>
            </a:r>
            <a:r>
              <a:rPr lang="en-GB" sz="2400" dirty="0"/>
              <a:t>water from a chained cup</a:t>
            </a:r>
            <a:r>
              <a:rPr lang="en-GB" sz="2400" dirty="0" smtClean="0"/>
              <a:t>’</a:t>
            </a:r>
            <a:br>
              <a:rPr lang="en-GB" sz="2400" dirty="0" smtClean="0"/>
            </a:br>
            <a:endParaRPr kumimoji="0" lang="en-GB" sz="2400" b="0" i="0" u="none" strike="noStrike" kern="1200" cap="none" spc="0" normalizeH="0" baseline="0" noProof="0" dirty="0" smtClean="0">
              <a:ln>
                <a:noFill/>
              </a:ln>
              <a:solidFill>
                <a:schemeClr val="tx1"/>
              </a:solidFill>
              <a:effectLst/>
              <a:uLnTx/>
              <a:uFillTx/>
            </a:endParaRPr>
          </a:p>
          <a:p>
            <a:pPr marL="448056" marR="0" lvl="0" indent="-384048" algn="l" defTabSz="914400" rtl="0" eaLnBrk="1" fontAlgn="auto" latinLnBrk="0" hangingPunct="1">
              <a:lnSpc>
                <a:spcPct val="100000"/>
              </a:lnSpc>
              <a:spcBef>
                <a:spcPct val="20000"/>
              </a:spcBef>
              <a:spcAft>
                <a:spcPts val="0"/>
              </a:spcAft>
              <a:buClr>
                <a:schemeClr val="accent1"/>
              </a:buClr>
              <a:buSzPct val="80000"/>
              <a:buFont typeface="Wingdings 2"/>
              <a:buNone/>
              <a:tabLst/>
              <a:defRPr/>
            </a:pPr>
            <a:r>
              <a:rPr kumimoji="0" lang="en-GB" sz="2400" b="1" i="0" u="none" strike="noStrike" kern="1200" cap="none" spc="0" normalizeH="0" baseline="0" noProof="0" dirty="0" smtClean="0">
                <a:ln>
                  <a:noFill/>
                </a:ln>
                <a:solidFill>
                  <a:srgbClr val="000000"/>
                </a:solidFill>
                <a:effectLst/>
                <a:uLnTx/>
                <a:uFillTx/>
              </a:rPr>
              <a:t>Paired Task</a:t>
            </a:r>
            <a:br>
              <a:rPr kumimoji="0" lang="en-GB" sz="2400" b="1" i="0" u="none" strike="noStrike" kern="1200" cap="none" spc="0" normalizeH="0" baseline="0" noProof="0" dirty="0" smtClean="0">
                <a:ln>
                  <a:noFill/>
                </a:ln>
                <a:solidFill>
                  <a:srgbClr val="000000"/>
                </a:solidFill>
                <a:effectLst/>
                <a:uLnTx/>
                <a:uFillTx/>
              </a:rPr>
            </a:br>
            <a:endParaRPr kumimoji="0" lang="en-GB" sz="2400" b="1" i="0" u="none" strike="noStrike" kern="1200" cap="none" spc="0" normalizeH="0" baseline="0" noProof="0" dirty="0" smtClean="0">
              <a:ln>
                <a:noFill/>
              </a:ln>
              <a:solidFill>
                <a:srgbClr val="000000"/>
              </a:solidFill>
              <a:effectLst/>
              <a:uLnTx/>
              <a:uFillTx/>
            </a:endParaRPr>
          </a:p>
          <a:p>
            <a:pPr marL="448056" marR="0" lvl="0" indent="-384048" algn="l" defTabSz="914400" rtl="0" eaLnBrk="1" fontAlgn="auto" latinLnBrk="0" hangingPunct="1">
              <a:lnSpc>
                <a:spcPct val="100000"/>
              </a:lnSpc>
              <a:spcBef>
                <a:spcPct val="20000"/>
              </a:spcBef>
              <a:spcAft>
                <a:spcPts val="0"/>
              </a:spcAft>
              <a:buClr>
                <a:schemeClr val="accent1"/>
              </a:buClr>
              <a:buSzPct val="80000"/>
              <a:buFont typeface="Arial" pitchFamily="34" charset="0"/>
              <a:buChar char="•"/>
              <a:tabLst/>
              <a:defRPr/>
            </a:pPr>
            <a:r>
              <a:rPr kumimoji="0" lang="en-GB" sz="2400" b="0" i="0" u="none" strike="noStrike" kern="1200" cap="none" spc="0" normalizeH="0" baseline="0" noProof="0" dirty="0" smtClean="0">
                <a:ln>
                  <a:noFill/>
                </a:ln>
                <a:solidFill>
                  <a:schemeClr val="tx1"/>
                </a:solidFill>
                <a:effectLst/>
                <a:uLnTx/>
                <a:uFillTx/>
              </a:rPr>
              <a:t>The poet has purposely included the imagery of being restricted</a:t>
            </a:r>
            <a:r>
              <a:rPr kumimoji="0" lang="en-GB" sz="2400" b="0" i="0" u="none" strike="noStrike" kern="1200" cap="none" spc="0" normalizeH="0" noProof="0" dirty="0" smtClean="0">
                <a:ln>
                  <a:noFill/>
                </a:ln>
                <a:solidFill>
                  <a:schemeClr val="tx1"/>
                </a:solidFill>
                <a:effectLst/>
                <a:uLnTx/>
                <a:uFillTx/>
              </a:rPr>
              <a:t> </a:t>
            </a:r>
            <a:r>
              <a:rPr kumimoji="0" lang="en-GB" sz="2400" b="0" i="0" u="none" strike="noStrike" kern="1200" cap="none" spc="0" normalizeH="0" baseline="0" noProof="0" dirty="0" smtClean="0">
                <a:ln>
                  <a:noFill/>
                </a:ln>
                <a:solidFill>
                  <a:schemeClr val="tx1"/>
                </a:solidFill>
                <a:effectLst/>
                <a:uLnTx/>
                <a:uFillTx/>
              </a:rPr>
              <a:t>with </a:t>
            </a:r>
            <a:r>
              <a:rPr kumimoji="0" lang="en-GB" sz="2400" b="0" i="0" u="none" strike="noStrike" kern="1200" cap="none" spc="0" normalizeH="0" baseline="0" noProof="0" dirty="0" smtClean="0">
                <a:ln>
                  <a:noFill/>
                </a:ln>
                <a:solidFill>
                  <a:srgbClr val="000000"/>
                </a:solidFill>
                <a:effectLst/>
                <a:uLnTx/>
                <a:uFillTx/>
              </a:rPr>
              <a:t>‘</a:t>
            </a:r>
            <a:r>
              <a:rPr kumimoji="0" lang="en-GB" sz="2400" b="1" i="0" u="none" strike="noStrike" kern="1200" cap="none" spc="0" normalizeH="0" baseline="0" noProof="0" dirty="0" smtClean="0">
                <a:ln>
                  <a:noFill/>
                </a:ln>
                <a:solidFill>
                  <a:srgbClr val="000000"/>
                </a:solidFill>
                <a:effectLst/>
                <a:uLnTx/>
                <a:uFillTx/>
              </a:rPr>
              <a:t>chained cup</a:t>
            </a:r>
            <a:r>
              <a:rPr kumimoji="0" lang="en-GB" sz="2400" b="0" i="0" u="none" strike="noStrike" kern="1200" cap="none" spc="0" normalizeH="0" baseline="0" noProof="0" dirty="0" smtClean="0">
                <a:ln>
                  <a:noFill/>
                </a:ln>
                <a:solidFill>
                  <a:srgbClr val="000000"/>
                </a:solidFill>
                <a:effectLst/>
                <a:uLnTx/>
                <a:uFillTx/>
              </a:rPr>
              <a:t>.’  </a:t>
            </a:r>
          </a:p>
          <a:p>
            <a:pPr marL="448056" marR="0" lvl="0" indent="-384048" algn="l" defTabSz="914400" rtl="0"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en-GB" sz="2400" b="0" i="0" u="none" strike="noStrike" kern="1200" cap="none" spc="0" normalizeH="0" baseline="0" noProof="0" dirty="0" smtClean="0">
              <a:ln>
                <a:noFill/>
              </a:ln>
              <a:solidFill>
                <a:schemeClr val="tx1"/>
              </a:solidFill>
              <a:effectLst/>
              <a:uLnTx/>
              <a:uFillTx/>
            </a:endParaRPr>
          </a:p>
          <a:p>
            <a:pPr marL="448056" marR="0" lvl="0" indent="-384048" algn="l" defTabSz="914400" rtl="0" eaLnBrk="1" fontAlgn="auto" latinLnBrk="0" hangingPunct="1">
              <a:lnSpc>
                <a:spcPct val="100000"/>
              </a:lnSpc>
              <a:spcBef>
                <a:spcPct val="20000"/>
              </a:spcBef>
              <a:spcAft>
                <a:spcPts val="0"/>
              </a:spcAft>
              <a:buClr>
                <a:schemeClr val="accent1"/>
              </a:buClr>
              <a:buSzPct val="80000"/>
              <a:buFont typeface="Arial" pitchFamily="34" charset="0"/>
              <a:buChar char="•"/>
              <a:tabLst/>
              <a:defRPr/>
            </a:pPr>
            <a:r>
              <a:rPr kumimoji="0" lang="en-GB" sz="2400" b="0" i="0" u="none" strike="noStrike" kern="1200" cap="none" spc="0" normalizeH="0" baseline="0" noProof="0" dirty="0" smtClean="0">
                <a:ln>
                  <a:noFill/>
                </a:ln>
                <a:solidFill>
                  <a:schemeClr val="tx1"/>
                </a:solidFill>
                <a:effectLst/>
                <a:uLnTx/>
                <a:uFillTx/>
              </a:rPr>
              <a:t>Why do you think the</a:t>
            </a:r>
            <a:r>
              <a:rPr kumimoji="0" lang="en-GB" sz="2400" b="0" i="0" u="none" strike="noStrike" kern="1200" cap="none" spc="0" normalizeH="0" noProof="0" dirty="0" smtClean="0">
                <a:ln>
                  <a:noFill/>
                </a:ln>
                <a:solidFill>
                  <a:schemeClr val="tx1"/>
                </a:solidFill>
                <a:effectLst/>
                <a:uLnTx/>
                <a:uFillTx/>
              </a:rPr>
              <a:t> poet chose to</a:t>
            </a:r>
            <a:r>
              <a:rPr kumimoji="0" lang="en-GB" sz="2400" b="0" i="0" u="none" strike="noStrike" kern="1200" cap="none" spc="0" normalizeH="0" baseline="0" noProof="0" dirty="0" smtClean="0">
                <a:ln>
                  <a:noFill/>
                </a:ln>
                <a:solidFill>
                  <a:schemeClr val="tx1"/>
                </a:solidFill>
                <a:effectLst/>
                <a:uLnTx/>
                <a:uFillTx/>
              </a:rPr>
              <a:t> include this image particularly?</a:t>
            </a:r>
            <a:endParaRPr kumimoji="0" lang="en-GB" sz="2400" b="0" i="0" u="none" strike="noStrike" kern="1200" cap="none" spc="0" normalizeH="0" baseline="0" noProof="0" dirty="0">
              <a:ln>
                <a:noFill/>
              </a:ln>
              <a:solidFill>
                <a:schemeClr val="tx1"/>
              </a:solidFill>
              <a:effectLst/>
              <a:uLnTx/>
              <a:uFillTx/>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5163" y="1296942"/>
            <a:ext cx="8382000" cy="762000"/>
          </a:xfrm>
        </p:spPr>
        <p:txBody>
          <a:bodyPr/>
          <a:lstStyle/>
          <a:p>
            <a:r>
              <a:rPr lang="en-GB" dirty="0" smtClean="0"/>
              <a:t>Task</a:t>
            </a:r>
            <a:endParaRPr lang="en-US" dirty="0"/>
          </a:p>
        </p:txBody>
      </p:sp>
      <p:sp>
        <p:nvSpPr>
          <p:cNvPr id="3" name="Content Placeholder 2"/>
          <p:cNvSpPr>
            <a:spLocks noGrp="1"/>
          </p:cNvSpPr>
          <p:nvPr>
            <p:ph idx="1"/>
          </p:nvPr>
        </p:nvSpPr>
        <p:spPr>
          <a:xfrm>
            <a:off x="457200" y="2267206"/>
            <a:ext cx="8065133" cy="3296405"/>
          </a:xfrm>
        </p:spPr>
        <p:txBody>
          <a:bodyPr/>
          <a:lstStyle/>
          <a:p>
            <a:r>
              <a:rPr lang="en-GB" dirty="0" smtClean="0"/>
              <a:t>Consider what image is presented of the hunchback here and how the poet makes it more effective through the connotation of the word ‘chained’.</a:t>
            </a:r>
          </a:p>
          <a:p>
            <a:pPr>
              <a:buNone/>
            </a:pP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5820" y="1282370"/>
            <a:ext cx="8382000" cy="762000"/>
          </a:xfrm>
        </p:spPr>
        <p:txBody>
          <a:bodyPr/>
          <a:lstStyle/>
          <a:p>
            <a:r>
              <a:rPr lang="en-GB" dirty="0" smtClean="0"/>
              <a:t>Peer Assessment</a:t>
            </a:r>
            <a:endParaRPr lang="en-US" dirty="0"/>
          </a:p>
        </p:txBody>
      </p:sp>
      <p:sp>
        <p:nvSpPr>
          <p:cNvPr id="3" name="Content Placeholder 2"/>
          <p:cNvSpPr>
            <a:spLocks noGrp="1"/>
          </p:cNvSpPr>
          <p:nvPr>
            <p:ph idx="1"/>
          </p:nvPr>
        </p:nvSpPr>
        <p:spPr>
          <a:xfrm>
            <a:off x="445330" y="2279076"/>
            <a:ext cx="8229600" cy="3823347"/>
          </a:xfrm>
        </p:spPr>
        <p:txBody>
          <a:bodyPr>
            <a:normAutofit/>
          </a:bodyPr>
          <a:lstStyle/>
          <a:p>
            <a:r>
              <a:rPr lang="en-GB" sz="2400" dirty="0" smtClean="0"/>
              <a:t>Exchange answers and give your peer formative assessment on their answer.</a:t>
            </a:r>
          </a:p>
          <a:p>
            <a:pPr marL="64008" indent="0">
              <a:buNone/>
            </a:pPr>
            <a:endParaRPr lang="en-GB" sz="2400" dirty="0" smtClean="0"/>
          </a:p>
          <a:p>
            <a:r>
              <a:rPr lang="en-GB" sz="2400" dirty="0" smtClean="0"/>
              <a:t>Note down two positives and one aspect that they could develop.</a:t>
            </a:r>
          </a:p>
          <a:p>
            <a:pPr marL="64008" indent="0">
              <a:buNone/>
            </a:pPr>
            <a:endParaRPr lang="en-GB" sz="2400" dirty="0" smtClean="0"/>
          </a:p>
          <a:p>
            <a:r>
              <a:rPr lang="en-GB" sz="2400" dirty="0" smtClean="0"/>
              <a:t>Re-write your response using the feedback as stimulus.</a:t>
            </a:r>
            <a:endParaRPr lang="en-US" sz="2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05936"/>
            <a:ext cx="8229600" cy="918826"/>
          </a:xfrm>
        </p:spPr>
        <p:txBody>
          <a:bodyPr/>
          <a:lstStyle/>
          <a:p>
            <a:r>
              <a:rPr lang="en-GB" dirty="0" smtClean="0"/>
              <a:t>Exemplar Response</a:t>
            </a:r>
            <a:endParaRPr lang="en-US" dirty="0"/>
          </a:p>
        </p:txBody>
      </p:sp>
      <p:sp>
        <p:nvSpPr>
          <p:cNvPr id="3" name="Content Placeholder 2"/>
          <p:cNvSpPr>
            <a:spLocks noGrp="1"/>
          </p:cNvSpPr>
          <p:nvPr>
            <p:ph idx="1"/>
          </p:nvPr>
        </p:nvSpPr>
        <p:spPr>
          <a:xfrm>
            <a:off x="457200" y="2323470"/>
            <a:ext cx="8229600" cy="3148679"/>
          </a:xfrm>
        </p:spPr>
        <p:txBody>
          <a:bodyPr>
            <a:noAutofit/>
          </a:bodyPr>
          <a:lstStyle/>
          <a:p>
            <a:pPr marL="0" indent="0" algn="just">
              <a:buNone/>
            </a:pPr>
            <a:r>
              <a:rPr lang="en-GB" sz="2000" dirty="0" smtClean="0"/>
              <a:t>The word choice draws the reader’s attention to the fact that the hunchback does not own his own cup.  This suggests that his belongings and his life are very limited.  He does not own a plate as he eats his bread from ‘newspaper.’  The man’s poverty is highlighted by the restriction “chained cup”.  The ‘c’ and ‘</a:t>
            </a:r>
            <a:r>
              <a:rPr lang="en-GB" sz="2000" dirty="0" err="1" smtClean="0"/>
              <a:t>ch</a:t>
            </a:r>
            <a:r>
              <a:rPr lang="en-GB" sz="2000" dirty="0" smtClean="0"/>
              <a:t>’ sounds are presented quite harshly and therefore makes his situation more dire and draws on the empathy of the reader. The man is presented as poor as we learn that he has to drink from a fountain where the narrator (the ‘I’ of the poem) ‘sailed [his] ship.</a:t>
            </a:r>
            <a:endParaRPr lang="en-US" sz="20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6587"/>
            <a:ext cx="8229600" cy="966306"/>
          </a:xfrm>
        </p:spPr>
        <p:txBody>
          <a:bodyPr/>
          <a:lstStyle/>
          <a:p>
            <a:r>
              <a:rPr lang="en-GB" dirty="0" smtClean="0"/>
              <a:t>Exemplar Response Continued</a:t>
            </a:r>
            <a:endParaRPr lang="en-US" dirty="0"/>
          </a:p>
        </p:txBody>
      </p:sp>
      <p:sp>
        <p:nvSpPr>
          <p:cNvPr id="3" name="Content Placeholder 2"/>
          <p:cNvSpPr>
            <a:spLocks noGrp="1"/>
          </p:cNvSpPr>
          <p:nvPr>
            <p:ph idx="1"/>
          </p:nvPr>
        </p:nvSpPr>
        <p:spPr>
          <a:xfrm>
            <a:off x="457201" y="2235990"/>
            <a:ext cx="8229600" cy="2412728"/>
          </a:xfrm>
        </p:spPr>
        <p:txBody>
          <a:bodyPr>
            <a:noAutofit/>
          </a:bodyPr>
          <a:lstStyle/>
          <a:p>
            <a:pPr marL="0" indent="0" algn="just">
              <a:buNone/>
            </a:pPr>
            <a:r>
              <a:rPr lang="en-GB" sz="2000" dirty="0" smtClean="0"/>
              <a:t>This shows the poor man has literally and metaphorically stooped low as he is reduced to drinking from a fountain. His constraint and isolation are also linked to the word ‘chained’, as poverty can feel like a form of imprisonment as you do not have the freedom to go and do what you like as you cannot afford it.  The hunchback takes pleasure from being in the park because it enables him to enjoy something for free; the park is available to everyone. </a:t>
            </a:r>
            <a:endParaRPr lang="en-US" sz="2000" dirty="0"/>
          </a:p>
        </p:txBody>
      </p:sp>
    </p:spTree>
    <p:extLst>
      <p:ext uri="{BB962C8B-B14F-4D97-AF65-F5344CB8AC3E}">
        <p14:creationId xmlns:p14="http://schemas.microsoft.com/office/powerpoint/2010/main" val="21173430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39173" y="1302100"/>
            <a:ext cx="5854343" cy="643004"/>
          </a:xfrm>
        </p:spPr>
        <p:txBody>
          <a:bodyPr>
            <a:noAutofit/>
          </a:bodyPr>
          <a:lstStyle/>
          <a:p>
            <a:r>
              <a:rPr lang="en-US" sz="3600" dirty="0" smtClean="0"/>
              <a:t>Quasimodo</a:t>
            </a:r>
            <a:endParaRPr lang="en-US" sz="3600" dirty="0"/>
          </a:p>
        </p:txBody>
      </p:sp>
      <p:sp>
        <p:nvSpPr>
          <p:cNvPr id="6" name="Text Placeholder 5"/>
          <p:cNvSpPr>
            <a:spLocks noGrp="1"/>
          </p:cNvSpPr>
          <p:nvPr>
            <p:ph type="body" sz="half" idx="2"/>
          </p:nvPr>
        </p:nvSpPr>
        <p:spPr>
          <a:xfrm>
            <a:off x="439173" y="2335714"/>
            <a:ext cx="4249297" cy="2709115"/>
          </a:xfrm>
        </p:spPr>
        <p:txBody>
          <a:bodyPr>
            <a:noAutofit/>
          </a:bodyPr>
          <a:lstStyle/>
          <a:p>
            <a:r>
              <a:rPr lang="en-US" sz="2400" dirty="0" smtClean="0"/>
              <a:t>What do you think of this image?  </a:t>
            </a:r>
          </a:p>
          <a:p>
            <a:endParaRPr lang="en-US" sz="2400" dirty="0" smtClean="0"/>
          </a:p>
          <a:p>
            <a:r>
              <a:rPr lang="en-US" sz="2400" dirty="0" smtClean="0"/>
              <a:t>What personality traits do you think this character has? </a:t>
            </a:r>
            <a:endParaRPr lang="en-US" sz="2400" dirty="0"/>
          </a:p>
        </p:txBody>
      </p:sp>
      <p:pic>
        <p:nvPicPr>
          <p:cNvPr id="3" name="Picture 2"/>
          <p:cNvPicPr>
            <a:picLocks noChangeAspect="1"/>
          </p:cNvPicPr>
          <p:nvPr/>
        </p:nvPicPr>
        <p:blipFill>
          <a:blip r:embed="rId2"/>
          <a:stretch>
            <a:fillRect/>
          </a:stretch>
        </p:blipFill>
        <p:spPr>
          <a:xfrm>
            <a:off x="4961469" y="1014775"/>
            <a:ext cx="3681113" cy="5223200"/>
          </a:xfrm>
          <a:prstGeom prst="rect">
            <a:avLst/>
          </a:prstGeom>
        </p:spPr>
      </p:pic>
    </p:spTree>
    <p:extLst>
      <p:ext uri="{BB962C8B-B14F-4D97-AF65-F5344CB8AC3E}">
        <p14:creationId xmlns:p14="http://schemas.microsoft.com/office/powerpoint/2010/main" val="2809952104"/>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10264"/>
            <a:ext cx="8492836" cy="788953"/>
          </a:xfrm>
        </p:spPr>
        <p:txBody>
          <a:bodyPr/>
          <a:lstStyle/>
          <a:p>
            <a:r>
              <a:rPr lang="en-GB" dirty="0" smtClean="0"/>
              <a:t>“But nobody chained him up”</a:t>
            </a:r>
            <a:endParaRPr lang="en-US" dirty="0"/>
          </a:p>
        </p:txBody>
      </p:sp>
      <p:sp>
        <p:nvSpPr>
          <p:cNvPr id="4" name="Content Placeholder 1"/>
          <p:cNvSpPr>
            <a:spLocks noGrp="1"/>
          </p:cNvSpPr>
          <p:nvPr>
            <p:ph idx="1"/>
          </p:nvPr>
        </p:nvSpPr>
        <p:spPr>
          <a:xfrm>
            <a:off x="291029" y="2160373"/>
            <a:ext cx="8229600" cy="3775866"/>
          </a:xfrm>
        </p:spPr>
        <p:txBody>
          <a:bodyPr>
            <a:normAutofit lnSpcReduction="10000"/>
          </a:bodyPr>
          <a:lstStyle/>
          <a:p>
            <a:pPr>
              <a:buNone/>
            </a:pPr>
            <a:r>
              <a:rPr lang="en-GB" dirty="0" smtClean="0"/>
              <a:t>	The poet states here that the hunchback sleeps in a dog kennel.  When a dog is in a kennel they are generally chained up to stop them running away or attacking other animals.</a:t>
            </a:r>
            <a:br>
              <a:rPr lang="en-GB" dirty="0" smtClean="0"/>
            </a:br>
            <a:endParaRPr lang="en-GB" dirty="0" smtClean="0"/>
          </a:p>
          <a:p>
            <a:pPr>
              <a:buNone/>
            </a:pPr>
            <a:r>
              <a:rPr lang="en-GB" b="1" dirty="0" smtClean="0">
                <a:solidFill>
                  <a:srgbClr val="000000"/>
                </a:solidFill>
              </a:rPr>
              <a:t>   Discussion Task</a:t>
            </a:r>
            <a:br>
              <a:rPr lang="en-GB" b="1" dirty="0" smtClean="0">
                <a:solidFill>
                  <a:srgbClr val="000000"/>
                </a:solidFill>
              </a:rPr>
            </a:br>
            <a:endParaRPr lang="en-GB" b="1" dirty="0" smtClean="0">
              <a:solidFill>
                <a:srgbClr val="000000"/>
              </a:solidFill>
            </a:endParaRPr>
          </a:p>
          <a:p>
            <a:pPr>
              <a:buNone/>
            </a:pPr>
            <a:r>
              <a:rPr lang="en-GB" dirty="0" smtClean="0"/>
              <a:t>	What do you think is being suggested in this line?</a:t>
            </a:r>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7770" y="1187410"/>
            <a:ext cx="8382000" cy="762000"/>
          </a:xfrm>
        </p:spPr>
        <p:txBody>
          <a:bodyPr/>
          <a:lstStyle/>
          <a:p>
            <a:r>
              <a:rPr lang="en-GB" dirty="0" smtClean="0"/>
              <a:t>‘chained’</a:t>
            </a:r>
            <a:endParaRPr lang="en-US" dirty="0"/>
          </a:p>
        </p:txBody>
      </p:sp>
      <p:sp>
        <p:nvSpPr>
          <p:cNvPr id="3" name="Content Placeholder 2"/>
          <p:cNvSpPr>
            <a:spLocks noGrp="1"/>
          </p:cNvSpPr>
          <p:nvPr>
            <p:ph idx="1"/>
          </p:nvPr>
        </p:nvSpPr>
        <p:spPr>
          <a:xfrm>
            <a:off x="457200" y="2160376"/>
            <a:ext cx="8053263" cy="3823347"/>
          </a:xfrm>
        </p:spPr>
        <p:txBody>
          <a:bodyPr/>
          <a:lstStyle/>
          <a:p>
            <a:pPr algn="just"/>
            <a:r>
              <a:rPr lang="en-GB" dirty="0" smtClean="0"/>
              <a:t>The line could suggest that there was no need to chain the hunchback up because he was already metaphorically ‘chained’ by his poverty and society as his freedom was limited by what he could afford, or not afford to do.</a:t>
            </a:r>
            <a:br>
              <a:rPr lang="en-GB" dirty="0" smtClean="0"/>
            </a:br>
            <a:endParaRPr lang="en-GB" dirty="0" smtClean="0"/>
          </a:p>
          <a:p>
            <a:pPr algn="just"/>
            <a:r>
              <a:rPr lang="en-GB" dirty="0" smtClean="0"/>
              <a:t>He could also be metaphorically shackled or ‘chained’ by his deformity/ disability.</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9720" y="1116190"/>
            <a:ext cx="8382000" cy="762000"/>
          </a:xfrm>
        </p:spPr>
        <p:txBody>
          <a:bodyPr/>
          <a:lstStyle/>
          <a:p>
            <a:r>
              <a:rPr lang="en-GB" dirty="0" smtClean="0"/>
              <a:t>Simile: why is it used?</a:t>
            </a:r>
            <a:endParaRPr lang="en-US" dirty="0"/>
          </a:p>
        </p:txBody>
      </p:sp>
      <p:sp>
        <p:nvSpPr>
          <p:cNvPr id="4" name="Content Placeholder 1"/>
          <p:cNvSpPr>
            <a:spLocks noGrp="1"/>
          </p:cNvSpPr>
          <p:nvPr>
            <p:ph idx="1"/>
          </p:nvPr>
        </p:nvSpPr>
        <p:spPr>
          <a:xfrm>
            <a:off x="457200" y="2148504"/>
            <a:ext cx="8229600" cy="3965789"/>
          </a:xfrm>
        </p:spPr>
        <p:txBody>
          <a:bodyPr>
            <a:normAutofit lnSpcReduction="10000"/>
          </a:bodyPr>
          <a:lstStyle/>
          <a:p>
            <a:pPr algn="ctr">
              <a:buNone/>
            </a:pPr>
            <a:r>
              <a:rPr lang="en-GB" sz="2400" i="1" dirty="0" smtClean="0"/>
              <a:t>‘Like the birds he came early</a:t>
            </a:r>
          </a:p>
          <a:p>
            <a:pPr algn="ctr">
              <a:buNone/>
            </a:pPr>
            <a:r>
              <a:rPr lang="en-GB" sz="2400" i="1" dirty="0" smtClean="0"/>
              <a:t>Like the water he sat down’</a:t>
            </a:r>
          </a:p>
          <a:p>
            <a:pPr>
              <a:buNone/>
            </a:pPr>
            <a:endParaRPr lang="en-GB" sz="2400" b="1" dirty="0">
              <a:solidFill>
                <a:srgbClr val="000000"/>
              </a:solidFill>
            </a:endParaRPr>
          </a:p>
          <a:p>
            <a:pPr>
              <a:buNone/>
            </a:pPr>
            <a:r>
              <a:rPr lang="en-GB" sz="2400" b="1" dirty="0" smtClean="0">
                <a:solidFill>
                  <a:srgbClr val="000000"/>
                </a:solidFill>
              </a:rPr>
              <a:t>Consider:</a:t>
            </a:r>
            <a:br>
              <a:rPr lang="en-GB" sz="2400" b="1" dirty="0" smtClean="0">
                <a:solidFill>
                  <a:srgbClr val="000000"/>
                </a:solidFill>
              </a:rPr>
            </a:br>
            <a:endParaRPr lang="en-GB" sz="2400" b="1" dirty="0" smtClean="0">
              <a:solidFill>
                <a:srgbClr val="000000"/>
              </a:solidFill>
            </a:endParaRPr>
          </a:p>
          <a:p>
            <a:r>
              <a:rPr lang="en-GB" sz="2400" dirty="0" smtClean="0"/>
              <a:t>Why do you think the hunchback comes early?</a:t>
            </a:r>
            <a:br>
              <a:rPr lang="en-GB" sz="2400" dirty="0" smtClean="0"/>
            </a:br>
            <a:endParaRPr lang="en-GB" sz="2400" dirty="0" smtClean="0"/>
          </a:p>
          <a:p>
            <a:pPr algn="just"/>
            <a:r>
              <a:rPr lang="en-GB" sz="2400" dirty="0" smtClean="0"/>
              <a:t>Does water sit down?  </a:t>
            </a:r>
            <a:br>
              <a:rPr lang="en-GB" sz="2400" dirty="0" smtClean="0"/>
            </a:br>
            <a:endParaRPr lang="en-GB" sz="2400" dirty="0" smtClean="0"/>
          </a:p>
          <a:p>
            <a:pPr algn="just"/>
            <a:r>
              <a:rPr lang="en-GB" sz="2400" dirty="0" smtClean="0"/>
              <a:t>How is this an effective image of the hunchback?</a:t>
            </a:r>
            <a:endParaRPr lang="en-GB" sz="24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80580"/>
            <a:ext cx="8382000" cy="762000"/>
          </a:xfrm>
        </p:spPr>
        <p:txBody>
          <a:bodyPr>
            <a:normAutofit fontScale="90000"/>
          </a:bodyPr>
          <a:lstStyle/>
          <a:p>
            <a:r>
              <a:rPr lang="en-GB" dirty="0" smtClean="0"/>
              <a:t>What is the purpose of the simile use?</a:t>
            </a:r>
            <a:endParaRPr lang="en-US" dirty="0"/>
          </a:p>
        </p:txBody>
      </p:sp>
      <p:sp>
        <p:nvSpPr>
          <p:cNvPr id="3" name="Content Placeholder 2"/>
          <p:cNvSpPr>
            <a:spLocks noGrp="1"/>
          </p:cNvSpPr>
          <p:nvPr>
            <p:ph idx="1"/>
          </p:nvPr>
        </p:nvSpPr>
        <p:spPr>
          <a:xfrm>
            <a:off x="409720" y="2149290"/>
            <a:ext cx="8229600" cy="4297363"/>
          </a:xfrm>
        </p:spPr>
        <p:txBody>
          <a:bodyPr>
            <a:normAutofit fontScale="62500" lnSpcReduction="20000"/>
          </a:bodyPr>
          <a:lstStyle/>
          <a:p>
            <a:r>
              <a:rPr lang="en-GB" sz="3400" dirty="0" smtClean="0"/>
              <a:t>The hunchback comes early to the park because he enjoys its beauty. The natural beauty of the park is in contrast to the degradation of his sleeping accommodation – the dog kennel.  He comes early to get a good spot and to feel that he belongs there.</a:t>
            </a:r>
            <a:br>
              <a:rPr lang="en-GB" sz="3400" dirty="0" smtClean="0"/>
            </a:br>
            <a:endParaRPr lang="en-GB" sz="3400" dirty="0" smtClean="0"/>
          </a:p>
          <a:p>
            <a:r>
              <a:rPr lang="en-GB" sz="3400" dirty="0" smtClean="0"/>
              <a:t>When water sits on the ground, it is often unwanted as it suggests flooding and puddles.  </a:t>
            </a:r>
            <a:br>
              <a:rPr lang="en-GB" sz="3400" dirty="0" smtClean="0"/>
            </a:br>
            <a:endParaRPr lang="en-GB" sz="3400" dirty="0" smtClean="0"/>
          </a:p>
          <a:p>
            <a:r>
              <a:rPr lang="en-GB" sz="3400" dirty="0" smtClean="0"/>
              <a:t>The hunchback can be seen to be as natural as water sitting on the ground but as unwanted as flood water which makes this an effective simile in showing the hunchback’s alienation from the rest of society.  He does not fit in and is not wanted.</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a:spLocks noGrp="1"/>
          </p:cNvSpPr>
          <p:nvPr>
            <p:ph type="title"/>
          </p:nvPr>
        </p:nvSpPr>
        <p:spPr>
          <a:xfrm>
            <a:off x="421590" y="1033100"/>
            <a:ext cx="8382000" cy="762000"/>
          </a:xfrm>
        </p:spPr>
        <p:txBody>
          <a:bodyPr/>
          <a:lstStyle/>
          <a:p>
            <a:r>
              <a:rPr lang="en-GB" dirty="0" smtClean="0"/>
              <a:t>‘truant boys’</a:t>
            </a:r>
            <a:endParaRPr lang="en-GB" dirty="0"/>
          </a:p>
        </p:txBody>
      </p:sp>
      <p:sp>
        <p:nvSpPr>
          <p:cNvPr id="5" name="Content Placeholder 1"/>
          <p:cNvSpPr>
            <a:spLocks noGrp="1"/>
          </p:cNvSpPr>
          <p:nvPr>
            <p:ph idx="1"/>
          </p:nvPr>
        </p:nvSpPr>
        <p:spPr>
          <a:xfrm>
            <a:off x="457200" y="1970452"/>
            <a:ext cx="8229600" cy="4155712"/>
          </a:xfrm>
        </p:spPr>
        <p:txBody>
          <a:bodyPr>
            <a:normAutofit lnSpcReduction="10000"/>
          </a:bodyPr>
          <a:lstStyle/>
          <a:p>
            <a:pPr>
              <a:buNone/>
            </a:pPr>
            <a:r>
              <a:rPr lang="en-GB" b="1" dirty="0" smtClean="0">
                <a:solidFill>
                  <a:srgbClr val="000000"/>
                </a:solidFill>
              </a:rPr>
              <a:t>Discussion Task:</a:t>
            </a:r>
            <a:br>
              <a:rPr lang="en-GB" b="1" dirty="0" smtClean="0">
                <a:solidFill>
                  <a:srgbClr val="000000"/>
                </a:solidFill>
              </a:rPr>
            </a:br>
            <a:endParaRPr lang="en-GB" b="1" dirty="0" smtClean="0">
              <a:solidFill>
                <a:srgbClr val="000000"/>
              </a:solidFill>
            </a:endParaRPr>
          </a:p>
          <a:p>
            <a:r>
              <a:rPr lang="en-GB" dirty="0" smtClean="0"/>
              <a:t>What does the word ‘truant’ mean?</a:t>
            </a:r>
          </a:p>
          <a:p>
            <a:pPr>
              <a:buNone/>
            </a:pPr>
            <a:endParaRPr lang="en-GB" dirty="0" smtClean="0"/>
          </a:p>
          <a:p>
            <a:r>
              <a:rPr lang="en-GB" dirty="0" smtClean="0"/>
              <a:t>Why is it used as an adjective to describe the boys in the park?  </a:t>
            </a:r>
          </a:p>
          <a:p>
            <a:pPr>
              <a:buNone/>
            </a:pPr>
            <a:endParaRPr lang="en-GB" dirty="0" smtClean="0"/>
          </a:p>
          <a:p>
            <a:r>
              <a:rPr lang="en-GB" dirty="0" smtClean="0"/>
              <a:t>What does it suggest about what they are doing in the park and what their behaviour might be?</a:t>
            </a:r>
            <a:endParaRPr lang="en-GB"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3460" y="1495642"/>
            <a:ext cx="7898959" cy="4653112"/>
          </a:xfrm>
        </p:spPr>
        <p:txBody>
          <a:bodyPr/>
          <a:lstStyle/>
          <a:p>
            <a:pPr algn="just"/>
            <a:r>
              <a:rPr lang="en-GB" b="1" dirty="0" smtClean="0"/>
              <a:t>Definition: </a:t>
            </a:r>
            <a:r>
              <a:rPr lang="en-GB" dirty="0" smtClean="0"/>
              <a:t>‘truant’ is a noun to describe a person who is absent without leave, especially from school.  It can also be an adjective of being or relating to a truant.</a:t>
            </a:r>
          </a:p>
          <a:p>
            <a:pPr algn="just"/>
            <a:endParaRPr lang="en-GB" dirty="0" smtClean="0"/>
          </a:p>
          <a:p>
            <a:pPr algn="just"/>
            <a:r>
              <a:rPr lang="en-GB" dirty="0" smtClean="0"/>
              <a:t>What behaviour would you expect of someone who truants and why?  Is the expectation of bad behaviour justified in this poem?</a:t>
            </a:r>
            <a:endParaRPr lang="en-GB" b="1" dirty="0" smtClean="0"/>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87019"/>
            <a:ext cx="8065133" cy="919525"/>
          </a:xfrm>
        </p:spPr>
        <p:txBody>
          <a:bodyPr>
            <a:noAutofit/>
          </a:bodyPr>
          <a:lstStyle/>
          <a:p>
            <a:r>
              <a:rPr lang="en-GB" sz="2800" dirty="0"/>
              <a:t>‘Running when he has heard them clearly</a:t>
            </a:r>
            <a:br>
              <a:rPr lang="en-GB" sz="2800" dirty="0"/>
            </a:br>
            <a:r>
              <a:rPr lang="en-GB" sz="2800" dirty="0"/>
              <a:t>On out of sound’</a:t>
            </a:r>
            <a:endParaRPr lang="en-US" sz="2800" dirty="0"/>
          </a:p>
        </p:txBody>
      </p:sp>
      <p:sp>
        <p:nvSpPr>
          <p:cNvPr id="3" name="Content Placeholder 2"/>
          <p:cNvSpPr>
            <a:spLocks noGrp="1"/>
          </p:cNvSpPr>
          <p:nvPr>
            <p:ph idx="1"/>
          </p:nvPr>
        </p:nvSpPr>
        <p:spPr>
          <a:xfrm>
            <a:off x="457200" y="2445258"/>
            <a:ext cx="8065133" cy="3680905"/>
          </a:xfrm>
        </p:spPr>
        <p:txBody>
          <a:bodyPr/>
          <a:lstStyle/>
          <a:p>
            <a:pPr marL="64008" indent="0">
              <a:buNone/>
            </a:pPr>
            <a:r>
              <a:rPr lang="en-GB" dirty="0" smtClean="0"/>
              <a:t>In pairs discuss the following:</a:t>
            </a:r>
            <a:br>
              <a:rPr lang="en-GB" dirty="0" smtClean="0"/>
            </a:br>
            <a:endParaRPr lang="en-GB" dirty="0" smtClean="0"/>
          </a:p>
          <a:p>
            <a:r>
              <a:rPr lang="en-GB" dirty="0" smtClean="0"/>
              <a:t>What do you think </a:t>
            </a:r>
            <a:r>
              <a:rPr lang="en-GB" dirty="0"/>
              <a:t>the word ‘clearly’ </a:t>
            </a:r>
            <a:r>
              <a:rPr lang="en-GB" dirty="0" smtClean="0"/>
              <a:t>suggests </a:t>
            </a:r>
            <a:r>
              <a:rPr lang="en-GB" dirty="0"/>
              <a:t>about the boys’ </a:t>
            </a:r>
            <a:r>
              <a:rPr lang="en-GB" dirty="0" smtClean="0"/>
              <a:t>reasons </a:t>
            </a:r>
            <a:r>
              <a:rPr lang="en-GB" dirty="0"/>
              <a:t>for </a:t>
            </a:r>
            <a:r>
              <a:rPr lang="en-GB" dirty="0" smtClean="0"/>
              <a:t>yelling </a:t>
            </a:r>
            <a:r>
              <a:rPr lang="en-GB" dirty="0"/>
              <a:t>at the </a:t>
            </a:r>
            <a:r>
              <a:rPr lang="en-GB" dirty="0" smtClean="0"/>
              <a:t>man?</a:t>
            </a:r>
          </a:p>
          <a:p>
            <a:pPr marL="64008" indent="0">
              <a:buNone/>
            </a:pPr>
            <a:endParaRPr lang="en-GB" dirty="0" smtClean="0"/>
          </a:p>
          <a:p>
            <a:r>
              <a:rPr lang="en-GB" dirty="0" smtClean="0"/>
              <a:t>Think about the type of image of the boys that is being presented in the line.</a:t>
            </a:r>
            <a:endParaRPr lang="en-GB" dirty="0"/>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a:spLocks noGrp="1"/>
          </p:cNvSpPr>
          <p:nvPr>
            <p:ph type="title"/>
          </p:nvPr>
        </p:nvSpPr>
        <p:spPr>
          <a:xfrm>
            <a:off x="457200" y="1002153"/>
            <a:ext cx="8229600" cy="802117"/>
          </a:xfrm>
        </p:spPr>
        <p:txBody>
          <a:bodyPr/>
          <a:lstStyle/>
          <a:p>
            <a:r>
              <a:rPr lang="en-GB" dirty="0" smtClean="0"/>
              <a:t>Possible readings…</a:t>
            </a:r>
            <a:endParaRPr lang="en-GB" dirty="0"/>
          </a:p>
        </p:txBody>
      </p:sp>
      <p:sp>
        <p:nvSpPr>
          <p:cNvPr id="3" name="Content Placeholder 2"/>
          <p:cNvSpPr>
            <a:spLocks noGrp="1"/>
          </p:cNvSpPr>
          <p:nvPr>
            <p:ph idx="1"/>
          </p:nvPr>
        </p:nvSpPr>
        <p:spPr>
          <a:xfrm>
            <a:off x="166170" y="1887362"/>
            <a:ext cx="8474854" cy="4344486"/>
          </a:xfrm>
        </p:spPr>
        <p:txBody>
          <a:bodyPr>
            <a:noAutofit/>
          </a:bodyPr>
          <a:lstStyle/>
          <a:p>
            <a:r>
              <a:rPr lang="en-GB" sz="2200" dirty="0" smtClean="0"/>
              <a:t>The word ‘Clearly</a:t>
            </a:r>
            <a:r>
              <a:rPr lang="en-GB" sz="2200" dirty="0"/>
              <a:t>’ suggests that the boys wanted the </a:t>
            </a:r>
            <a:r>
              <a:rPr lang="en-GB" sz="2200" dirty="0" smtClean="0"/>
              <a:t>man </a:t>
            </a:r>
            <a:r>
              <a:rPr lang="en-GB" sz="2200" dirty="0"/>
              <a:t>to hear their </a:t>
            </a:r>
            <a:r>
              <a:rPr lang="en-GB" sz="2200" dirty="0" smtClean="0"/>
              <a:t>jeering </a:t>
            </a:r>
            <a:r>
              <a:rPr lang="en-GB" sz="2200" dirty="0"/>
              <a:t>and they did not run away until they were sure </a:t>
            </a:r>
            <a:r>
              <a:rPr lang="en-GB" sz="2200" dirty="0" smtClean="0"/>
              <a:t>that he </a:t>
            </a:r>
            <a:r>
              <a:rPr lang="en-GB" sz="2200" dirty="0"/>
              <a:t>had heard them.  It is an act </a:t>
            </a:r>
            <a:r>
              <a:rPr lang="en-GB" sz="2200" dirty="0" smtClean="0"/>
              <a:t>of boasting and  </a:t>
            </a:r>
            <a:r>
              <a:rPr lang="en-GB" sz="2200" dirty="0"/>
              <a:t>bravado on the boys’ parts.  They want to appear brave calling the hunchback names </a:t>
            </a:r>
            <a:r>
              <a:rPr lang="en-GB" sz="2200" dirty="0" smtClean="0"/>
              <a:t>but are not brave enough to </a:t>
            </a:r>
            <a:r>
              <a:rPr lang="en-GB" sz="2200" dirty="0"/>
              <a:t>face the </a:t>
            </a:r>
            <a:r>
              <a:rPr lang="en-GB" sz="2200" dirty="0" smtClean="0"/>
              <a:t>significances, </a:t>
            </a:r>
            <a:r>
              <a:rPr lang="en-GB" sz="2200" dirty="0"/>
              <a:t>instead ‘running’ away</a:t>
            </a:r>
            <a:r>
              <a:rPr lang="en-GB" sz="2200" dirty="0" smtClean="0"/>
              <a:t>.</a:t>
            </a:r>
          </a:p>
          <a:p>
            <a:pPr marL="64008" indent="0">
              <a:buNone/>
            </a:pPr>
            <a:endParaRPr lang="en-GB" sz="2200" dirty="0"/>
          </a:p>
          <a:p>
            <a:r>
              <a:rPr lang="en-GB" sz="2200" dirty="0" smtClean="0"/>
              <a:t>There is effective use of imagery in the line where the boys are described as running </a:t>
            </a:r>
            <a:r>
              <a:rPr lang="en-GB" sz="2200" dirty="0"/>
              <a:t>‘out of sound’ </a:t>
            </a:r>
            <a:r>
              <a:rPr lang="en-GB" sz="2200" dirty="0" smtClean="0"/>
              <a:t>and not </a:t>
            </a:r>
            <a:r>
              <a:rPr lang="en-GB" sz="2200" dirty="0"/>
              <a:t>‘out of sight.’  This could suggest that they run far enough away so </a:t>
            </a:r>
            <a:r>
              <a:rPr lang="en-GB" sz="2200" dirty="0" smtClean="0"/>
              <a:t>that the </a:t>
            </a:r>
            <a:r>
              <a:rPr lang="en-GB" sz="2200" dirty="0"/>
              <a:t>hunchback’s response is not audible or they run away until the sound of their feet </a:t>
            </a:r>
            <a:r>
              <a:rPr lang="en-GB" sz="2200" dirty="0" smtClean="0"/>
              <a:t> and their taunts can </a:t>
            </a:r>
            <a:r>
              <a:rPr lang="en-GB" sz="2200" dirty="0"/>
              <a:t>no longer be heard. </a:t>
            </a:r>
          </a:p>
        </p:txBody>
      </p:sp>
    </p:spTree>
    <p:extLst>
      <p:ext uri="{BB962C8B-B14F-4D97-AF65-F5344CB8AC3E}">
        <p14:creationId xmlns:p14="http://schemas.microsoft.com/office/powerpoint/2010/main" val="9265826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1150"/>
            <a:ext cx="8382000" cy="762000"/>
          </a:xfrm>
        </p:spPr>
        <p:txBody>
          <a:bodyPr/>
          <a:lstStyle/>
          <a:p>
            <a:r>
              <a:rPr lang="en-GB" dirty="0" smtClean="0"/>
              <a:t>Written Task 1</a:t>
            </a:r>
            <a:endParaRPr lang="en-GB" dirty="0"/>
          </a:p>
        </p:txBody>
      </p:sp>
      <p:sp>
        <p:nvSpPr>
          <p:cNvPr id="3" name="Content Placeholder 2"/>
          <p:cNvSpPr>
            <a:spLocks noGrp="1"/>
          </p:cNvSpPr>
          <p:nvPr>
            <p:ph idx="1"/>
          </p:nvPr>
        </p:nvSpPr>
        <p:spPr>
          <a:xfrm>
            <a:off x="457200" y="2231596"/>
            <a:ext cx="8229600" cy="3847087"/>
          </a:xfrm>
        </p:spPr>
        <p:txBody>
          <a:bodyPr/>
          <a:lstStyle/>
          <a:p>
            <a:pPr marL="64008" indent="0">
              <a:buNone/>
            </a:pPr>
            <a:r>
              <a:rPr lang="en-GB" dirty="0" smtClean="0"/>
              <a:t>Do you think Thomas is presenting the boys as bullies, cowards or heroes?  </a:t>
            </a:r>
          </a:p>
          <a:p>
            <a:pPr marL="64008" indent="0">
              <a:buNone/>
            </a:pPr>
            <a:endParaRPr lang="en-GB" dirty="0" smtClean="0"/>
          </a:p>
          <a:p>
            <a:r>
              <a:rPr lang="en-GB" dirty="0" smtClean="0"/>
              <a:t>In your response consider the way that the hunchback, the park keeper and the boys themselves view the situation.  Find evidence from the text to support your viewpoint.</a:t>
            </a:r>
            <a:endParaRPr lang="en-GB" dirty="0"/>
          </a:p>
        </p:txBody>
      </p:sp>
    </p:spTree>
    <p:extLst>
      <p:ext uri="{BB962C8B-B14F-4D97-AF65-F5344CB8AC3E}">
        <p14:creationId xmlns:p14="http://schemas.microsoft.com/office/powerpoint/2010/main" val="1951883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564030" y="1234890"/>
            <a:ext cx="8382000" cy="762000"/>
          </a:xfrm>
        </p:spPr>
        <p:txBody>
          <a:bodyPr/>
          <a:lstStyle/>
          <a:p>
            <a:r>
              <a:rPr lang="en-GB" dirty="0" smtClean="0"/>
              <a:t>Written Task 2</a:t>
            </a:r>
            <a:endParaRPr lang="en-GB" dirty="0"/>
          </a:p>
        </p:txBody>
      </p:sp>
      <p:sp>
        <p:nvSpPr>
          <p:cNvPr id="3" name="Content Placeholder 2"/>
          <p:cNvSpPr>
            <a:spLocks noGrp="1"/>
          </p:cNvSpPr>
          <p:nvPr>
            <p:ph idx="1"/>
          </p:nvPr>
        </p:nvSpPr>
        <p:spPr>
          <a:xfrm>
            <a:off x="564030" y="2208640"/>
            <a:ext cx="7970172" cy="4297363"/>
          </a:xfrm>
        </p:spPr>
        <p:txBody>
          <a:bodyPr>
            <a:normAutofit/>
          </a:bodyPr>
          <a:lstStyle/>
          <a:p>
            <a:pPr marL="64008" indent="0">
              <a:buNone/>
            </a:pPr>
            <a:r>
              <a:rPr lang="en-GB" sz="2400" dirty="0" smtClean="0"/>
              <a:t>How effective is the poet in presenting the hunchback in his poem as an artist?</a:t>
            </a:r>
          </a:p>
          <a:p>
            <a:pPr marL="64008" indent="0">
              <a:buNone/>
            </a:pPr>
            <a:endParaRPr lang="en-GB" sz="2400" dirty="0" smtClean="0"/>
          </a:p>
          <a:p>
            <a:pPr algn="just"/>
            <a:r>
              <a:rPr lang="en-GB" sz="2400" dirty="0" smtClean="0"/>
              <a:t>In your response, consider the poet’s view that poetry is an art form.  How artistic is he in painting the image of the hunchback in the poem?  Think about the links to religion, the other characters in the poem and his use of imagination. </a:t>
            </a:r>
            <a:endParaRPr lang="en-GB" sz="2400" dirty="0"/>
          </a:p>
        </p:txBody>
      </p:sp>
    </p:spTree>
    <p:extLst>
      <p:ext uri="{BB962C8B-B14F-4D97-AF65-F5344CB8AC3E}">
        <p14:creationId xmlns:p14="http://schemas.microsoft.com/office/powerpoint/2010/main" val="15909992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8614" y="1215801"/>
            <a:ext cx="6815776" cy="566738"/>
          </a:xfrm>
        </p:spPr>
        <p:txBody>
          <a:bodyPr>
            <a:noAutofit/>
          </a:bodyPr>
          <a:lstStyle/>
          <a:p>
            <a:r>
              <a:rPr lang="en-US" sz="3600" dirty="0" smtClean="0"/>
              <a:t>Notre-Dame Cathedral, Paris</a:t>
            </a:r>
            <a:endParaRPr lang="en-US" sz="3600" dirty="0"/>
          </a:p>
        </p:txBody>
      </p:sp>
      <p:sp>
        <p:nvSpPr>
          <p:cNvPr id="4" name="Text Placeholder 3"/>
          <p:cNvSpPr>
            <a:spLocks noGrp="1"/>
          </p:cNvSpPr>
          <p:nvPr>
            <p:ph type="body" sz="half" idx="2"/>
          </p:nvPr>
        </p:nvSpPr>
        <p:spPr>
          <a:xfrm>
            <a:off x="332351" y="2089152"/>
            <a:ext cx="4344253" cy="4107084"/>
          </a:xfrm>
        </p:spPr>
        <p:txBody>
          <a:bodyPr>
            <a:noAutofit/>
          </a:bodyPr>
          <a:lstStyle/>
          <a:p>
            <a:r>
              <a:rPr lang="en-US" sz="2400" dirty="0" smtClean="0"/>
              <a:t>How is this image </a:t>
            </a:r>
            <a:br>
              <a:rPr lang="en-US" sz="2400" dirty="0" smtClean="0"/>
            </a:br>
            <a:r>
              <a:rPr lang="en-US" sz="2400" dirty="0" smtClean="0"/>
              <a:t>different?</a:t>
            </a:r>
          </a:p>
          <a:p>
            <a:r>
              <a:rPr lang="en-US" sz="2400" dirty="0" smtClean="0"/>
              <a:t>  </a:t>
            </a:r>
          </a:p>
          <a:p>
            <a:r>
              <a:rPr lang="en-US" sz="2400" dirty="0" smtClean="0"/>
              <a:t>What impression do you </a:t>
            </a:r>
            <a:br>
              <a:rPr lang="en-US" sz="2400" dirty="0" smtClean="0"/>
            </a:br>
            <a:r>
              <a:rPr lang="en-US" sz="2400" dirty="0" smtClean="0"/>
              <a:t>get of the main character here?  </a:t>
            </a:r>
          </a:p>
          <a:p>
            <a:endParaRPr lang="en-US" sz="2400" dirty="0" smtClean="0"/>
          </a:p>
          <a:p>
            <a:r>
              <a:rPr lang="en-US" sz="2400" dirty="0" smtClean="0"/>
              <a:t>What impact do the surroundings have?</a:t>
            </a:r>
            <a:endParaRPr lang="en-US" sz="2400" dirty="0"/>
          </a:p>
        </p:txBody>
      </p:sp>
      <p:pic>
        <p:nvPicPr>
          <p:cNvPr id="7" name="Picture 6"/>
          <p:cNvPicPr>
            <a:picLocks noChangeAspect="1"/>
          </p:cNvPicPr>
          <p:nvPr/>
        </p:nvPicPr>
        <p:blipFill rotWithShape="1">
          <a:blip r:embed="rId2"/>
          <a:srcRect l="30894" t="21290" r="29255" b="6881"/>
          <a:stretch/>
        </p:blipFill>
        <p:spPr>
          <a:xfrm>
            <a:off x="4985208" y="1982319"/>
            <a:ext cx="3117116" cy="4213917"/>
          </a:xfrm>
          <a:prstGeom prst="rect">
            <a:avLst/>
          </a:prstGeom>
        </p:spPr>
      </p:pic>
    </p:spTree>
    <p:extLst>
      <p:ext uri="{BB962C8B-B14F-4D97-AF65-F5344CB8AC3E}">
        <p14:creationId xmlns:p14="http://schemas.microsoft.com/office/powerpoint/2010/main" val="383733388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4203" y="1156453"/>
            <a:ext cx="5486400" cy="566738"/>
          </a:xfrm>
        </p:spPr>
        <p:txBody>
          <a:bodyPr>
            <a:noAutofit/>
          </a:bodyPr>
          <a:lstStyle/>
          <a:p>
            <a:r>
              <a:rPr lang="en-GB" sz="3600" dirty="0" smtClean="0"/>
              <a:t>Venn diagram</a:t>
            </a:r>
            <a:endParaRPr lang="en-GB" sz="3600" dirty="0"/>
          </a:p>
        </p:txBody>
      </p:sp>
      <p:sp>
        <p:nvSpPr>
          <p:cNvPr id="4" name="Text Placeholder 3"/>
          <p:cNvSpPr>
            <a:spLocks noGrp="1"/>
          </p:cNvSpPr>
          <p:nvPr>
            <p:ph type="body" sz="half" idx="2"/>
          </p:nvPr>
        </p:nvSpPr>
        <p:spPr>
          <a:xfrm>
            <a:off x="367943" y="5264756"/>
            <a:ext cx="8213738" cy="883999"/>
          </a:xfrm>
        </p:spPr>
        <p:txBody>
          <a:bodyPr>
            <a:noAutofit/>
          </a:bodyPr>
          <a:lstStyle/>
          <a:p>
            <a:r>
              <a:rPr lang="en-GB" sz="2400" dirty="0" smtClean="0"/>
              <a:t>Consider what the similarities and differences are between both images.  Also think about how their lives would differ.</a:t>
            </a:r>
            <a:endParaRPr lang="en-GB" sz="2400" dirty="0"/>
          </a:p>
        </p:txBody>
      </p:sp>
      <p:pic>
        <p:nvPicPr>
          <p:cNvPr id="1026" name="Picture 2" descr="http://www.louisianavoices.org/images/edu_venn_diagram_blank.gif"/>
          <p:cNvPicPr>
            <a:picLocks noChangeAspect="1" noChangeArrowheads="1"/>
          </p:cNvPicPr>
          <p:nvPr/>
        </p:nvPicPr>
        <p:blipFill>
          <a:blip r:embed="rId2" cstate="print"/>
          <a:srcRect/>
          <a:stretch>
            <a:fillRect/>
          </a:stretch>
        </p:blipFill>
        <p:spPr bwMode="auto">
          <a:xfrm>
            <a:off x="2156345" y="1976782"/>
            <a:ext cx="4490602" cy="3068047"/>
          </a:xfrm>
          <a:prstGeom prst="rect">
            <a:avLst/>
          </a:prstGeom>
          <a:noFill/>
        </p:spPr>
      </p:pic>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52737"/>
            <a:ext cx="7772400" cy="1296143"/>
          </a:xfrm>
        </p:spPr>
        <p:txBody>
          <a:bodyPr/>
          <a:lstStyle/>
          <a:p>
            <a:r>
              <a:rPr lang="en-GB" dirty="0" smtClean="0"/>
              <a:t>Now read the poem...</a:t>
            </a:r>
            <a:endParaRPr lang="en-GB" dirty="0"/>
          </a:p>
        </p:txBody>
      </p:sp>
      <p:sp>
        <p:nvSpPr>
          <p:cNvPr id="3" name="Subtitle 2"/>
          <p:cNvSpPr>
            <a:spLocks noGrp="1"/>
          </p:cNvSpPr>
          <p:nvPr>
            <p:ph type="subTitle" idx="1"/>
          </p:nvPr>
        </p:nvSpPr>
        <p:spPr>
          <a:xfrm>
            <a:off x="641688" y="2564903"/>
            <a:ext cx="7650332" cy="3227747"/>
          </a:xfrm>
        </p:spPr>
        <p:txBody>
          <a:bodyPr>
            <a:normAutofit fontScale="85000" lnSpcReduction="20000"/>
          </a:bodyPr>
          <a:lstStyle/>
          <a:p>
            <a:pPr marL="457200" indent="-457200" algn="l">
              <a:buFont typeface="Arial"/>
              <a:buChar char="•"/>
            </a:pPr>
            <a:r>
              <a:rPr lang="en-GB" sz="2900" dirty="0" smtClean="0">
                <a:solidFill>
                  <a:schemeClr val="tx1"/>
                </a:solidFill>
              </a:rPr>
              <a:t>What </a:t>
            </a:r>
            <a:r>
              <a:rPr lang="en-GB" sz="2900" dirty="0">
                <a:solidFill>
                  <a:schemeClr val="tx1"/>
                </a:solidFill>
              </a:rPr>
              <a:t>does it make you think about?</a:t>
            </a:r>
          </a:p>
          <a:p>
            <a:pPr marL="457200" indent="-457200" algn="l">
              <a:buFont typeface="Arial"/>
              <a:buChar char="•"/>
            </a:pPr>
            <a:endParaRPr lang="en-GB" sz="2900" dirty="0">
              <a:solidFill>
                <a:schemeClr val="tx1"/>
              </a:solidFill>
            </a:endParaRPr>
          </a:p>
          <a:p>
            <a:pPr marL="457200" indent="-457200" algn="l">
              <a:buFont typeface="Arial"/>
              <a:buChar char="•"/>
            </a:pPr>
            <a:r>
              <a:rPr lang="en-GB" sz="2900" dirty="0" smtClean="0">
                <a:solidFill>
                  <a:schemeClr val="tx1"/>
                </a:solidFill>
              </a:rPr>
              <a:t>What </a:t>
            </a:r>
            <a:r>
              <a:rPr lang="en-GB" sz="2900" dirty="0">
                <a:solidFill>
                  <a:schemeClr val="tx1"/>
                </a:solidFill>
              </a:rPr>
              <a:t>images stand out on your first reading?</a:t>
            </a:r>
          </a:p>
          <a:p>
            <a:pPr marL="457200" indent="-457200" algn="l">
              <a:buFont typeface="Arial"/>
              <a:buChar char="•"/>
            </a:pPr>
            <a:endParaRPr lang="en-GB" sz="2900" dirty="0">
              <a:solidFill>
                <a:schemeClr val="tx1"/>
              </a:solidFill>
            </a:endParaRPr>
          </a:p>
          <a:p>
            <a:pPr marL="457200" indent="-457200" algn="l">
              <a:buFont typeface="Arial"/>
              <a:buChar char="•"/>
            </a:pPr>
            <a:r>
              <a:rPr lang="en-GB" sz="2900" dirty="0" smtClean="0">
                <a:solidFill>
                  <a:schemeClr val="tx1"/>
                </a:solidFill>
              </a:rPr>
              <a:t>What </a:t>
            </a:r>
            <a:r>
              <a:rPr lang="en-GB" sz="2900" dirty="0">
                <a:solidFill>
                  <a:schemeClr val="tx1"/>
                </a:solidFill>
              </a:rPr>
              <a:t>do you notice about the form and structure of </a:t>
            </a:r>
            <a:r>
              <a:rPr lang="en-GB" sz="2900" dirty="0" smtClean="0">
                <a:solidFill>
                  <a:schemeClr val="tx1"/>
                </a:solidFill>
              </a:rPr>
              <a:t>the poem</a:t>
            </a:r>
            <a:r>
              <a:rPr lang="en-GB" sz="2900" dirty="0">
                <a:solidFill>
                  <a:schemeClr val="tx1"/>
                </a:solidFill>
              </a:rPr>
              <a:t>?  </a:t>
            </a:r>
          </a:p>
          <a:p>
            <a:pPr marL="457200" indent="-457200" algn="l">
              <a:buFont typeface="Arial"/>
              <a:buChar char="•"/>
            </a:pPr>
            <a:endParaRPr lang="en-GB" sz="2900" dirty="0">
              <a:solidFill>
                <a:schemeClr val="tx1"/>
              </a:solidFill>
            </a:endParaRPr>
          </a:p>
          <a:p>
            <a:pPr marL="457200" indent="-457200" algn="l">
              <a:buFont typeface="Arial"/>
              <a:buChar char="•"/>
            </a:pPr>
            <a:r>
              <a:rPr lang="en-GB" sz="2900" dirty="0" smtClean="0">
                <a:solidFill>
                  <a:schemeClr val="tx1"/>
                </a:solidFill>
              </a:rPr>
              <a:t>Make </a:t>
            </a:r>
            <a:r>
              <a:rPr lang="en-GB" sz="2900" dirty="0">
                <a:solidFill>
                  <a:schemeClr val="tx1"/>
                </a:solidFill>
              </a:rPr>
              <a:t>notes on your first impressions.</a:t>
            </a:r>
          </a:p>
          <a:p>
            <a:endParaRPr lang="en-GB"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97850" y="950010"/>
            <a:ext cx="8382000" cy="762000"/>
          </a:xfrm>
        </p:spPr>
        <p:txBody>
          <a:bodyPr>
            <a:normAutofit fontScale="90000"/>
          </a:bodyPr>
          <a:lstStyle/>
          <a:p>
            <a:r>
              <a:rPr lang="en-GB" sz="3200" dirty="0" smtClean="0"/>
              <a:t>Look at the following line from the first stanza:</a:t>
            </a:r>
            <a:endParaRPr lang="en-GB" sz="3200" dirty="0"/>
          </a:p>
        </p:txBody>
      </p:sp>
      <p:sp>
        <p:nvSpPr>
          <p:cNvPr id="2" name="Content Placeholder 1"/>
          <p:cNvSpPr>
            <a:spLocks noGrp="1"/>
          </p:cNvSpPr>
          <p:nvPr>
            <p:ph idx="1"/>
          </p:nvPr>
        </p:nvSpPr>
        <p:spPr>
          <a:xfrm>
            <a:off x="433460" y="1545143"/>
            <a:ext cx="8229600" cy="437177"/>
          </a:xfrm>
        </p:spPr>
        <p:txBody>
          <a:bodyPr>
            <a:normAutofit/>
          </a:bodyPr>
          <a:lstStyle/>
          <a:p>
            <a:pPr>
              <a:buNone/>
            </a:pPr>
            <a:r>
              <a:rPr lang="en-GB" sz="2000" dirty="0" smtClean="0"/>
              <a:t>‘A solitary mister’  (line 2)</a:t>
            </a:r>
          </a:p>
          <a:p>
            <a:pPr>
              <a:buNone/>
            </a:pPr>
            <a:endParaRPr lang="en-GB" sz="2800" i="1" dirty="0" smtClean="0"/>
          </a:p>
          <a:p>
            <a:pPr>
              <a:buNone/>
            </a:pPr>
            <a:endParaRPr lang="en-GB" sz="2800" i="1" dirty="0" smtClean="0"/>
          </a:p>
          <a:p>
            <a:pPr>
              <a:buNone/>
            </a:pPr>
            <a:endParaRPr lang="en-GB" sz="2800" i="1" dirty="0" smtClean="0"/>
          </a:p>
          <a:p>
            <a:pPr>
              <a:buNone/>
            </a:pPr>
            <a:endParaRPr lang="en-GB" sz="2800" dirty="0" smtClean="0"/>
          </a:p>
        </p:txBody>
      </p:sp>
      <p:sp>
        <p:nvSpPr>
          <p:cNvPr id="4" name="Content Placeholder 1"/>
          <p:cNvSpPr txBox="1">
            <a:spLocks/>
          </p:cNvSpPr>
          <p:nvPr/>
        </p:nvSpPr>
        <p:spPr>
          <a:xfrm>
            <a:off x="272998" y="2077376"/>
            <a:ext cx="8471242" cy="4594888"/>
          </a:xfrm>
          <a:prstGeom prst="rect">
            <a:avLst/>
          </a:prstGeom>
        </p:spPr>
        <p:txBody>
          <a:bodyPr vert="horz">
            <a:normAutofit/>
          </a:bodyPr>
          <a:lstStyle/>
          <a:p>
            <a:pPr marL="365760" indent="-256032">
              <a:spcBef>
                <a:spcPts val="400"/>
              </a:spcBef>
              <a:buClr>
                <a:schemeClr val="accent1"/>
              </a:buClr>
              <a:buSzPct val="68000"/>
            </a:pPr>
            <a:r>
              <a:rPr lang="en-GB" sz="2400" b="1" dirty="0" smtClean="0"/>
              <a:t>CONSIDER:</a:t>
            </a:r>
          </a:p>
          <a:p>
            <a:pPr marL="365760" indent="-256032">
              <a:spcBef>
                <a:spcPts val="400"/>
              </a:spcBef>
              <a:buClr>
                <a:schemeClr val="accent1"/>
              </a:buClr>
              <a:buSzPct val="68000"/>
            </a:pPr>
            <a:endParaRPr lang="en-GB" sz="2400" b="1" u="sng" dirty="0" smtClean="0"/>
          </a:p>
          <a:p>
            <a:pPr marL="365760" indent="-256032">
              <a:spcBef>
                <a:spcPts val="400"/>
              </a:spcBef>
              <a:buClr>
                <a:schemeClr val="accent1"/>
              </a:buClr>
              <a:buSzPct val="68000"/>
              <a:buFont typeface="Arial" pitchFamily="34" charset="0"/>
              <a:buChar char="•"/>
            </a:pPr>
            <a:r>
              <a:rPr lang="en-GB" sz="2400" dirty="0" smtClean="0"/>
              <a:t>What words in particular in these lines say something about the hunchback?</a:t>
            </a:r>
            <a:br>
              <a:rPr lang="en-GB" sz="2400" dirty="0" smtClean="0"/>
            </a:br>
            <a:endParaRPr lang="en-GB" sz="2400" dirty="0" smtClean="0"/>
          </a:p>
          <a:p>
            <a:pPr marL="365760" indent="-256032">
              <a:spcBef>
                <a:spcPts val="400"/>
              </a:spcBef>
              <a:buClr>
                <a:schemeClr val="accent1"/>
              </a:buClr>
              <a:buSzPct val="68000"/>
              <a:buFont typeface="Arial" pitchFamily="34" charset="0"/>
              <a:buChar char="•"/>
            </a:pPr>
            <a:r>
              <a:rPr lang="en-GB" sz="2400" dirty="0" smtClean="0"/>
              <a:t>Look at the words ‘solitary’ and ‘alone’ and think about how these show the hunchback’s isolation from the rest of society. </a:t>
            </a:r>
            <a:br>
              <a:rPr lang="en-GB" sz="2400" dirty="0" smtClean="0"/>
            </a:br>
            <a:r>
              <a:rPr lang="en-GB" sz="2400" dirty="0" smtClean="0"/>
              <a:t> </a:t>
            </a:r>
          </a:p>
          <a:p>
            <a:pPr marL="365760" indent="-256032">
              <a:spcBef>
                <a:spcPts val="400"/>
              </a:spcBef>
              <a:buClr>
                <a:schemeClr val="accent1"/>
              </a:buClr>
              <a:buSzPct val="68000"/>
              <a:buFont typeface="Arial" pitchFamily="34" charset="0"/>
              <a:buChar char="•"/>
            </a:pPr>
            <a:r>
              <a:rPr lang="en-GB" sz="2400" dirty="0" smtClean="0"/>
              <a:t>His disability marks him out as different and he appears an outcast amongst his fellow men.  </a:t>
            </a:r>
            <a:br>
              <a:rPr lang="en-GB" sz="2400" dirty="0" smtClean="0"/>
            </a:br>
            <a:endParaRPr kumimoji="0" lang="en-GB" sz="2400" b="0" i="1" u="none" strike="noStrike" kern="1200" cap="none" spc="0" normalizeH="0" baseline="0" noProof="0" dirty="0" smtClean="0">
              <a:ln>
                <a:noFill/>
              </a:ln>
              <a:solidFill>
                <a:schemeClr val="tx1"/>
              </a:solidFill>
              <a:effectLst/>
              <a:uLnTx/>
              <a:uFillTx/>
            </a:endParaRPr>
          </a:p>
          <a:p>
            <a:pPr marL="365760" marR="0" lvl="0" indent="-256032" algn="ctr" defTabSz="914400" rtl="0" eaLnBrk="1" fontAlgn="auto" latinLnBrk="0" hangingPunct="1">
              <a:lnSpc>
                <a:spcPct val="100000"/>
              </a:lnSpc>
              <a:spcBef>
                <a:spcPts val="400"/>
              </a:spcBef>
              <a:spcAft>
                <a:spcPts val="0"/>
              </a:spcAft>
              <a:buClr>
                <a:schemeClr val="accent1"/>
              </a:buClr>
              <a:buSzPct val="68000"/>
              <a:buFont typeface="Wingdings 3"/>
              <a:buNone/>
              <a:tabLst/>
              <a:defRPr/>
            </a:pPr>
            <a:endParaRPr kumimoji="0" lang="en-GB" sz="2400" b="0" i="1" u="none" strike="noStrike" kern="1200" cap="none" spc="0" normalizeH="0" baseline="0" noProof="0" dirty="0" smtClean="0">
              <a:ln>
                <a:noFill/>
              </a:ln>
              <a:solidFill>
                <a:schemeClr val="tx1"/>
              </a:solidFill>
              <a:effectLst/>
              <a:uLnTx/>
              <a:uFillTx/>
            </a:endParaRPr>
          </a:p>
          <a:p>
            <a:pPr marL="365760" marR="0" lvl="0" indent="-256032" algn="ctr" defTabSz="914400" rtl="0" eaLnBrk="1" fontAlgn="auto" latinLnBrk="0" hangingPunct="1">
              <a:lnSpc>
                <a:spcPct val="100000"/>
              </a:lnSpc>
              <a:spcBef>
                <a:spcPts val="400"/>
              </a:spcBef>
              <a:spcAft>
                <a:spcPts val="0"/>
              </a:spcAft>
              <a:buClr>
                <a:schemeClr val="accent1"/>
              </a:buClr>
              <a:buSzPct val="68000"/>
              <a:buFont typeface="Wingdings 3"/>
              <a:buNone/>
              <a:tabLst/>
              <a:defRPr/>
            </a:pPr>
            <a:endParaRPr kumimoji="0" lang="en-GB" sz="2400" b="0" i="1" u="none" strike="noStrike" kern="1200" cap="none" spc="0" normalizeH="0" baseline="0" noProof="0" dirty="0" smtClean="0">
              <a:ln>
                <a:noFill/>
              </a:ln>
              <a:solidFill>
                <a:schemeClr val="tx1"/>
              </a:solidFill>
              <a:effectLst/>
              <a:uLnTx/>
              <a:uFillTx/>
            </a:endParaRPr>
          </a:p>
          <a:p>
            <a:pPr marL="365760" marR="0" lvl="0" indent="-256032" algn="ctr" defTabSz="914400" rtl="0" eaLnBrk="1" fontAlgn="auto" latinLnBrk="0" hangingPunct="1">
              <a:lnSpc>
                <a:spcPct val="100000"/>
              </a:lnSpc>
              <a:spcBef>
                <a:spcPts val="400"/>
              </a:spcBef>
              <a:spcAft>
                <a:spcPts val="0"/>
              </a:spcAft>
              <a:buClr>
                <a:schemeClr val="accent1"/>
              </a:buClr>
              <a:buSzPct val="68000"/>
              <a:buFont typeface="Wingdings 3"/>
              <a:buNone/>
              <a:tabLst/>
              <a:defRPr/>
            </a:pPr>
            <a:endParaRPr kumimoji="0" lang="en-GB" sz="2400" b="0" i="0" u="none" strike="noStrike" kern="1200" cap="none" spc="0" normalizeH="0" baseline="0" noProof="0" dirty="0" smtClean="0">
              <a:ln>
                <a:noFill/>
              </a:ln>
              <a:solidFill>
                <a:schemeClr val="tx1"/>
              </a:solidFill>
              <a:effectLst/>
              <a:uLnTx/>
              <a:uFillTx/>
            </a:endParaRPr>
          </a:p>
        </p:txBody>
      </p:sp>
    </p:spTree>
    <p:extLst>
      <p:ext uri="{BB962C8B-B14F-4D97-AF65-F5344CB8AC3E}">
        <p14:creationId xmlns:p14="http://schemas.microsoft.com/office/powerpoint/2010/main" val="2217979732"/>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1"/>
          <p:cNvSpPr txBox="1">
            <a:spLocks/>
          </p:cNvSpPr>
          <p:nvPr/>
        </p:nvSpPr>
        <p:spPr>
          <a:xfrm>
            <a:off x="308608" y="1472006"/>
            <a:ext cx="8451116" cy="4594888"/>
          </a:xfrm>
          <a:prstGeom prst="rect">
            <a:avLst/>
          </a:prstGeom>
        </p:spPr>
        <p:txBody>
          <a:bodyPr vert="horz">
            <a:normAutofit/>
          </a:bodyPr>
          <a:lstStyle/>
          <a:p>
            <a:pPr marL="365760" indent="-256032">
              <a:spcBef>
                <a:spcPts val="400"/>
              </a:spcBef>
              <a:buClr>
                <a:schemeClr val="accent1"/>
              </a:buClr>
              <a:buSzPct val="68000"/>
              <a:buFont typeface="Arial" pitchFamily="34" charset="0"/>
              <a:buChar char="•"/>
            </a:pPr>
            <a:r>
              <a:rPr lang="en-GB" sz="2400" dirty="0" smtClean="0"/>
              <a:t>Look at the word ‘mister.’  What does this word suggest?  Where is it used again and by whom? </a:t>
            </a:r>
          </a:p>
          <a:p>
            <a:pPr marL="109728">
              <a:spcBef>
                <a:spcPts val="400"/>
              </a:spcBef>
              <a:buClr>
                <a:schemeClr val="accent1"/>
              </a:buClr>
              <a:buSzPct val="68000"/>
            </a:pPr>
            <a:endParaRPr lang="en-GB" sz="2400" dirty="0" smtClean="0"/>
          </a:p>
          <a:p>
            <a:pPr marL="365760" indent="-256032">
              <a:spcBef>
                <a:spcPts val="400"/>
              </a:spcBef>
              <a:buClr>
                <a:schemeClr val="accent1"/>
              </a:buClr>
              <a:buSzPct val="68000"/>
              <a:buFont typeface="Arial" pitchFamily="34" charset="0"/>
              <a:buChar char="•"/>
            </a:pPr>
            <a:r>
              <a:rPr lang="en-GB" sz="2400" dirty="0" smtClean="0"/>
              <a:t>Does the word ‘mister’ suggest respect or something else?  What do you think?</a:t>
            </a:r>
          </a:p>
          <a:p>
            <a:pPr marL="365760" marR="0" lvl="0" indent="-256032" algn="ctr" defTabSz="914400" rtl="0" eaLnBrk="1" fontAlgn="auto" latinLnBrk="0" hangingPunct="1">
              <a:lnSpc>
                <a:spcPct val="100000"/>
              </a:lnSpc>
              <a:spcBef>
                <a:spcPts val="400"/>
              </a:spcBef>
              <a:spcAft>
                <a:spcPts val="0"/>
              </a:spcAft>
              <a:buClr>
                <a:schemeClr val="accent1"/>
              </a:buClr>
              <a:buSzPct val="68000"/>
              <a:buFont typeface="Wingdings 3"/>
              <a:buNone/>
              <a:tabLst/>
              <a:defRPr/>
            </a:pPr>
            <a:endParaRPr kumimoji="0" lang="en-GB" sz="2400" b="0" i="1" u="none" strike="noStrike" kern="1200" cap="none" spc="0" normalizeH="0" baseline="0" noProof="0" dirty="0" smtClean="0">
              <a:ln>
                <a:noFill/>
              </a:ln>
              <a:solidFill>
                <a:schemeClr val="tx1"/>
              </a:solidFill>
              <a:effectLst/>
              <a:uLnTx/>
              <a:uFillTx/>
            </a:endParaRPr>
          </a:p>
          <a:p>
            <a:pPr marL="365760" marR="0" lvl="0" indent="-256032" algn="ctr" defTabSz="914400" rtl="0" eaLnBrk="1" fontAlgn="auto" latinLnBrk="0" hangingPunct="1">
              <a:lnSpc>
                <a:spcPct val="100000"/>
              </a:lnSpc>
              <a:spcBef>
                <a:spcPts val="400"/>
              </a:spcBef>
              <a:spcAft>
                <a:spcPts val="0"/>
              </a:spcAft>
              <a:buClr>
                <a:schemeClr val="accent1"/>
              </a:buClr>
              <a:buSzPct val="68000"/>
              <a:buFont typeface="Wingdings 3"/>
              <a:buNone/>
              <a:tabLst/>
              <a:defRPr/>
            </a:pPr>
            <a:endParaRPr kumimoji="0" lang="en-GB" sz="2400" b="0" i="1" u="none" strike="noStrike" kern="1200" cap="none" spc="0" normalizeH="0" baseline="0" noProof="0" dirty="0" smtClean="0">
              <a:ln>
                <a:noFill/>
              </a:ln>
              <a:solidFill>
                <a:schemeClr val="tx1"/>
              </a:solidFill>
              <a:effectLst/>
              <a:uLnTx/>
              <a:uFillTx/>
            </a:endParaRPr>
          </a:p>
          <a:p>
            <a:pPr marL="365760" marR="0" lvl="0" indent="-256032" algn="ctr" defTabSz="914400" rtl="0" eaLnBrk="1" fontAlgn="auto" latinLnBrk="0" hangingPunct="1">
              <a:lnSpc>
                <a:spcPct val="100000"/>
              </a:lnSpc>
              <a:spcBef>
                <a:spcPts val="400"/>
              </a:spcBef>
              <a:spcAft>
                <a:spcPts val="0"/>
              </a:spcAft>
              <a:buClr>
                <a:schemeClr val="accent1"/>
              </a:buClr>
              <a:buSzPct val="68000"/>
              <a:buFont typeface="Wingdings 3"/>
              <a:buNone/>
              <a:tabLst/>
              <a:defRPr/>
            </a:pPr>
            <a:endParaRPr kumimoji="0" lang="en-GB" sz="2400" b="0" i="1" u="none" strike="noStrike" kern="1200" cap="none" spc="0" normalizeH="0" baseline="0" noProof="0" dirty="0" smtClean="0">
              <a:ln>
                <a:noFill/>
              </a:ln>
              <a:solidFill>
                <a:schemeClr val="tx1"/>
              </a:solidFill>
              <a:effectLst/>
              <a:uLnTx/>
              <a:uFillTx/>
            </a:endParaRPr>
          </a:p>
          <a:p>
            <a:pPr marL="365760" marR="0" lvl="0" indent="-256032" algn="ctr" defTabSz="914400" rtl="0" eaLnBrk="1" fontAlgn="auto" latinLnBrk="0" hangingPunct="1">
              <a:lnSpc>
                <a:spcPct val="100000"/>
              </a:lnSpc>
              <a:spcBef>
                <a:spcPts val="400"/>
              </a:spcBef>
              <a:spcAft>
                <a:spcPts val="0"/>
              </a:spcAft>
              <a:buClr>
                <a:schemeClr val="accent1"/>
              </a:buClr>
              <a:buSzPct val="68000"/>
              <a:buFont typeface="Wingdings 3"/>
              <a:buNone/>
              <a:tabLst/>
              <a:defRPr/>
            </a:pPr>
            <a:endParaRPr kumimoji="0" lang="en-GB" sz="2400" b="0" i="0" u="none" strike="noStrike" kern="1200" cap="none" spc="0" normalizeH="0" baseline="0" noProof="0" dirty="0" smtClean="0">
              <a:ln>
                <a:noFill/>
              </a:ln>
              <a:solidFill>
                <a:schemeClr val="tx1"/>
              </a:solidFill>
              <a:effectLst/>
              <a:uLnTx/>
              <a:uFillTx/>
            </a:endParaRP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319198"/>
            <a:ext cx="8229600" cy="1185395"/>
          </a:xfrm>
        </p:spPr>
        <p:txBody>
          <a:bodyPr>
            <a:normAutofit fontScale="90000"/>
          </a:bodyPr>
          <a:lstStyle/>
          <a:p>
            <a:r>
              <a:rPr lang="en-GB" sz="3600" dirty="0" smtClean="0"/>
              <a:t>‘From the opening of the garden lock</a:t>
            </a:r>
            <a:br>
              <a:rPr lang="en-GB" sz="3600" dirty="0" smtClean="0"/>
            </a:br>
            <a:r>
              <a:rPr lang="en-GB" sz="3600" dirty="0" smtClean="0"/>
              <a:t>That lets the trees and water enter’</a:t>
            </a:r>
            <a:br>
              <a:rPr lang="en-GB" sz="3600" dirty="0" smtClean="0"/>
            </a:br>
            <a:endParaRPr lang="en-GB" sz="3600" dirty="0"/>
          </a:p>
        </p:txBody>
      </p:sp>
      <p:sp>
        <p:nvSpPr>
          <p:cNvPr id="2" name="Content Placeholder 1"/>
          <p:cNvSpPr>
            <a:spLocks noGrp="1"/>
          </p:cNvSpPr>
          <p:nvPr>
            <p:ph idx="1"/>
          </p:nvPr>
        </p:nvSpPr>
        <p:spPr>
          <a:xfrm>
            <a:off x="492810" y="2504593"/>
            <a:ext cx="8229600" cy="3608548"/>
          </a:xfrm>
        </p:spPr>
        <p:txBody>
          <a:bodyPr>
            <a:normAutofit lnSpcReduction="10000"/>
          </a:bodyPr>
          <a:lstStyle/>
          <a:p>
            <a:pPr>
              <a:buNone/>
            </a:pPr>
            <a:r>
              <a:rPr lang="en-GB" sz="2400" dirty="0" smtClean="0"/>
              <a:t>The above are lines 4 and 5 in the opening stanza.</a:t>
            </a:r>
          </a:p>
          <a:p>
            <a:pPr>
              <a:buNone/>
            </a:pPr>
            <a:endParaRPr lang="en-GB" sz="2400" dirty="0" smtClean="0"/>
          </a:p>
          <a:p>
            <a:pPr>
              <a:buNone/>
            </a:pPr>
            <a:r>
              <a:rPr lang="en-GB" sz="2400" dirty="0" smtClean="0"/>
              <a:t>In pairs:</a:t>
            </a:r>
            <a:br>
              <a:rPr lang="en-GB" sz="2400" dirty="0" smtClean="0"/>
            </a:br>
            <a:endParaRPr lang="en-GB" sz="2400" dirty="0" smtClean="0"/>
          </a:p>
          <a:p>
            <a:r>
              <a:rPr lang="en-GB" sz="2400" dirty="0" smtClean="0"/>
              <a:t>	Look at the way that the poet uses the connotations of the word ‘lock.’  </a:t>
            </a:r>
          </a:p>
          <a:p>
            <a:pPr marL="64008" indent="0">
              <a:buNone/>
            </a:pPr>
            <a:endParaRPr lang="en-GB" sz="2400" dirty="0" smtClean="0"/>
          </a:p>
          <a:p>
            <a:r>
              <a:rPr lang="en-GB" sz="2400" dirty="0" smtClean="0"/>
              <a:t>	What types of lock are there and what is Thomas saying in these lines?</a:t>
            </a:r>
            <a:endParaRPr lang="en-GB" sz="2400" dirty="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9720" y="1044970"/>
            <a:ext cx="8382000" cy="762000"/>
          </a:xfrm>
        </p:spPr>
        <p:txBody>
          <a:bodyPr/>
          <a:lstStyle/>
          <a:p>
            <a:r>
              <a:rPr lang="en-GB" dirty="0" smtClean="0"/>
              <a:t>Exemplar analysis:</a:t>
            </a:r>
            <a:endParaRPr lang="en-GB" dirty="0"/>
          </a:p>
        </p:txBody>
      </p:sp>
      <p:sp>
        <p:nvSpPr>
          <p:cNvPr id="3" name="Content Placeholder 2"/>
          <p:cNvSpPr>
            <a:spLocks noGrp="1"/>
          </p:cNvSpPr>
          <p:nvPr>
            <p:ph idx="1"/>
          </p:nvPr>
        </p:nvSpPr>
        <p:spPr>
          <a:xfrm>
            <a:off x="421590" y="1994191"/>
            <a:ext cx="8229600" cy="4143842"/>
          </a:xfrm>
        </p:spPr>
        <p:txBody>
          <a:bodyPr>
            <a:normAutofit fontScale="92500" lnSpcReduction="10000"/>
          </a:bodyPr>
          <a:lstStyle/>
          <a:p>
            <a:pPr marL="0" indent="0" algn="just">
              <a:buNone/>
            </a:pPr>
            <a:r>
              <a:rPr lang="en-GB" sz="2600" dirty="0" smtClean="0"/>
              <a:t>Thomas carefully plays with the idea of a ‘lock’ in these lines.  He uses ‘lock’ in the sense of lock and key as the park is locked after the bell has been rung for the night.  Thomas also uses ‘lock’ in the sense of a canal lock which lets water in and out to allow barges to move up and down the canal freely. </a:t>
            </a:r>
            <a:br>
              <a:rPr lang="en-GB" sz="2600" dirty="0" smtClean="0"/>
            </a:br>
            <a:r>
              <a:rPr lang="en-GB" sz="2600" dirty="0" smtClean="0"/>
              <a:t/>
            </a:r>
            <a:br>
              <a:rPr lang="en-GB" sz="2600" dirty="0" smtClean="0"/>
            </a:br>
            <a:r>
              <a:rPr lang="en-GB" sz="2600" dirty="0" smtClean="0"/>
              <a:t>His image is highly inventive as it suggests that the park only starts to awake when the lock is opened and the ‘trees and water enter’.  It is as though he is interpreting their entrance like actors or players on a stage.  This reflects his artistic and creative mind clearly in the opening stanza.</a:t>
            </a:r>
          </a:p>
          <a:p>
            <a:endParaRPr lang="en-GB" dirty="0"/>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YLANTES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DYLANTEST.thmx</Template>
  <TotalTime>69</TotalTime>
  <Words>1319</Words>
  <Application>Microsoft Macintosh PowerPoint</Application>
  <PresentationFormat>On-screen Show (4:3)</PresentationFormat>
  <Paragraphs>140</Paragraphs>
  <Slides>29</Slides>
  <Notes>5</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DYLANTEST</vt:lpstr>
      <vt:lpstr>The Hunchback in the Park</vt:lpstr>
      <vt:lpstr>Quasimodo</vt:lpstr>
      <vt:lpstr>Notre-Dame Cathedral, Paris</vt:lpstr>
      <vt:lpstr>Venn diagram</vt:lpstr>
      <vt:lpstr>Now read the poem...</vt:lpstr>
      <vt:lpstr>Look at the following line from the first stanza:</vt:lpstr>
      <vt:lpstr>PowerPoint Presentation</vt:lpstr>
      <vt:lpstr>‘From the opening of the garden lock That lets the trees and water enter’ </vt:lpstr>
      <vt:lpstr>Exemplar analysis:</vt:lpstr>
      <vt:lpstr>Alliteration…how and why it is used?</vt:lpstr>
      <vt:lpstr>Exemplar Response</vt:lpstr>
      <vt:lpstr>The essentials of life: Stanza 2</vt:lpstr>
      <vt:lpstr>Discussion Task: The Essentials</vt:lpstr>
      <vt:lpstr>Exemplar Response:</vt:lpstr>
      <vt:lpstr>Thomas’ Language Choice: Connotation</vt:lpstr>
      <vt:lpstr>Task</vt:lpstr>
      <vt:lpstr>Peer Assessment</vt:lpstr>
      <vt:lpstr>Exemplar Response</vt:lpstr>
      <vt:lpstr>Exemplar Response Continued</vt:lpstr>
      <vt:lpstr>“But nobody chained him up”</vt:lpstr>
      <vt:lpstr>‘chained’</vt:lpstr>
      <vt:lpstr>Simile: why is it used?</vt:lpstr>
      <vt:lpstr>What is the purpose of the simile use?</vt:lpstr>
      <vt:lpstr>‘truant boys’</vt:lpstr>
      <vt:lpstr>PowerPoint Presentation</vt:lpstr>
      <vt:lpstr>‘Running when he has heard them clearly On out of sound’</vt:lpstr>
      <vt:lpstr>Possible readings…</vt:lpstr>
      <vt:lpstr>Written Task 1</vt:lpstr>
      <vt:lpstr>Written Task 2</vt:lpstr>
    </vt:vector>
  </TitlesOfParts>
  <Company>Ysgol Bro Myrddin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Hunchback in the Park</dc:title>
  <dc:subject>KS4</dc:subject>
  <dc:creator>Kathy Davies</dc:creator>
  <cp:lastModifiedBy>Matt Barry</cp:lastModifiedBy>
  <cp:revision>28</cp:revision>
  <dcterms:created xsi:type="dcterms:W3CDTF">2012-02-06T21:21:47Z</dcterms:created>
  <dcterms:modified xsi:type="dcterms:W3CDTF">2014-07-08T16:15:11Z</dcterms:modified>
  <cp:category>English</cp:category>
</cp:coreProperties>
</file>