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60" r:id="rId5"/>
    <p:sldId id="264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80" d="100"/>
          <a:sy n="18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‘A Refusal to Mourn the Death, by Fire, of a Child in London’ by Dylan Thomas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3840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Lesson </a:t>
            </a:r>
            <a:r>
              <a:rPr lang="en-GB" b="1" dirty="0" smtClean="0"/>
              <a:t>5 Overview:</a:t>
            </a:r>
            <a:br>
              <a:rPr lang="en-GB" b="1" dirty="0" smtClean="0"/>
            </a:br>
            <a:endParaRPr lang="en-GB" b="1" dirty="0"/>
          </a:p>
          <a:p>
            <a:pPr marL="0" lvl="0" indent="0">
              <a:buNone/>
            </a:pPr>
            <a:r>
              <a:rPr lang="en-GB" dirty="0"/>
              <a:t>By the end of this lesson, I will: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 smtClean="0"/>
              <a:t>Understand more about the form of the poem and the poetic devices used.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Appreciate how form and poetic devices are used to convey the poet’s message.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39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0775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Lesson 5 Resource Sheet Task 1 – Pair Work </a:t>
            </a:r>
            <a:endParaRPr 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8153400" cy="3505200"/>
          </a:xfrm>
        </p:spPr>
        <p:txBody>
          <a:bodyPr>
            <a:normAutofit/>
          </a:bodyPr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Examine </a:t>
            </a:r>
            <a:r>
              <a:rPr lang="en-GB" sz="2400" dirty="0">
                <a:solidFill>
                  <a:schemeClr val="tx1"/>
                </a:solidFill>
              </a:rPr>
              <a:t>the </a:t>
            </a:r>
            <a:r>
              <a:rPr lang="en-GB" sz="2400" dirty="0" smtClean="0">
                <a:solidFill>
                  <a:schemeClr val="tx1"/>
                </a:solidFill>
              </a:rPr>
              <a:t>form/structure </a:t>
            </a:r>
            <a:r>
              <a:rPr lang="en-GB" sz="2400" dirty="0">
                <a:solidFill>
                  <a:schemeClr val="tx1"/>
                </a:solidFill>
              </a:rPr>
              <a:t>of the poem</a:t>
            </a:r>
            <a:r>
              <a:rPr lang="en-GB" sz="2400" dirty="0" smtClean="0">
                <a:solidFill>
                  <a:schemeClr val="tx1"/>
                </a:solidFill>
              </a:rPr>
              <a:t>:</a:t>
            </a:r>
            <a:br>
              <a:rPr lang="en-GB" sz="2400" dirty="0" smtClean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  <a:p>
            <a:pPr marL="514350" lvl="0" indent="-514350" algn="l"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How </a:t>
            </a:r>
            <a:r>
              <a:rPr lang="en-GB" sz="2400" dirty="0">
                <a:solidFill>
                  <a:schemeClr val="tx1"/>
                </a:solidFill>
              </a:rPr>
              <a:t>many lines are there in each stanza? 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514350" lvl="0" indent="-514350" algn="l"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Can </a:t>
            </a:r>
            <a:r>
              <a:rPr lang="en-GB" sz="2400" dirty="0">
                <a:solidFill>
                  <a:schemeClr val="tx1"/>
                </a:solidFill>
              </a:rPr>
              <a:t>you split each stanza up into a smaller unit? 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514350" lvl="0" indent="-514350" algn="l"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What </a:t>
            </a:r>
            <a:r>
              <a:rPr lang="en-GB" sz="2400" dirty="0">
                <a:solidFill>
                  <a:schemeClr val="tx1"/>
                </a:solidFill>
              </a:rPr>
              <a:t>is the rhyme scheme?  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514350" lvl="0" indent="-514350" algn="l"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How </a:t>
            </a:r>
            <a:r>
              <a:rPr lang="en-GB" sz="2400" dirty="0">
                <a:solidFill>
                  <a:schemeClr val="tx1"/>
                </a:solidFill>
              </a:rPr>
              <a:t>many syllables are there in each line? </a:t>
            </a:r>
          </a:p>
          <a:p>
            <a:pPr lvl="0" algn="l"/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66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458200" cy="14478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Lesson 5 Resource Sheet Task 2 </a:t>
            </a:r>
            <a:br>
              <a:rPr lang="en-GB" sz="3600" b="1" dirty="0" smtClean="0"/>
            </a:br>
            <a:r>
              <a:rPr lang="en-GB" sz="3600" b="1" dirty="0" smtClean="0"/>
              <a:t>Think-Pair-Share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82296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What </a:t>
            </a:r>
            <a:r>
              <a:rPr lang="en-GB" sz="3600" dirty="0"/>
              <a:t>is the effect of the poem’s structure on the mood of the poem? 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131089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0960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Lesson 5 Resource Sheet Task 3 – Pair work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In </a:t>
            </a:r>
            <a:r>
              <a:rPr lang="en-GB" b="1" dirty="0"/>
              <a:t>pairs, </a:t>
            </a:r>
            <a:r>
              <a:rPr lang="en-GB" dirty="0"/>
              <a:t>link the poetic device with the correct definition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b="1" dirty="0"/>
              <a:t>Device		</a:t>
            </a:r>
            <a:r>
              <a:rPr lang="en-GB" b="1" dirty="0" smtClean="0"/>
              <a:t>           Definition</a:t>
            </a:r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 smtClean="0"/>
              <a:t>1. Alliteration</a:t>
            </a:r>
            <a:r>
              <a:rPr lang="en-GB" dirty="0"/>
              <a:t>	</a:t>
            </a:r>
            <a:r>
              <a:rPr lang="en-GB" dirty="0" smtClean="0"/>
              <a:t>                a. The </a:t>
            </a:r>
            <a:r>
              <a:rPr lang="en-GB" dirty="0"/>
              <a:t>repetition of vowel sounds within a phrase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 smtClean="0"/>
              <a:t>2. Metaphor</a:t>
            </a:r>
            <a:r>
              <a:rPr lang="en-GB" dirty="0"/>
              <a:t>	</a:t>
            </a:r>
            <a:r>
              <a:rPr lang="en-GB" dirty="0" smtClean="0"/>
              <a:t>                b. Mixing </a:t>
            </a:r>
            <a:r>
              <a:rPr lang="en-GB" dirty="0"/>
              <a:t>the senses; one sense described as </a:t>
            </a:r>
            <a:r>
              <a:rPr lang="en-GB" dirty="0" smtClean="0"/>
              <a:t>if </a:t>
            </a:r>
            <a:r>
              <a:rPr lang="en-GB" dirty="0"/>
              <a:t>it were 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                                          another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 smtClean="0"/>
              <a:t>3. Personification</a:t>
            </a:r>
            <a:r>
              <a:rPr lang="en-GB" dirty="0"/>
              <a:t>	</a:t>
            </a:r>
            <a:r>
              <a:rPr lang="en-GB" dirty="0" smtClean="0"/>
              <a:t>         c. Where </a:t>
            </a:r>
            <a:r>
              <a:rPr lang="en-GB" dirty="0"/>
              <a:t>one thing is described as if it were another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 smtClean="0"/>
              <a:t>4. Assonance</a:t>
            </a:r>
            <a:r>
              <a:rPr lang="en-GB" dirty="0"/>
              <a:t>	</a:t>
            </a:r>
            <a:r>
              <a:rPr lang="en-GB" dirty="0" smtClean="0"/>
              <a:t>         d. The </a:t>
            </a:r>
            <a:r>
              <a:rPr lang="en-GB" dirty="0"/>
              <a:t>repetition of same sound or letter at the 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 smtClean="0"/>
              <a:t>                            beginning </a:t>
            </a:r>
            <a:r>
              <a:rPr lang="en-GB" dirty="0"/>
              <a:t>of words in a phrase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 smtClean="0"/>
              <a:t>5. Synaesthesia </a:t>
            </a:r>
            <a:r>
              <a:rPr lang="en-GB" dirty="0"/>
              <a:t>	</a:t>
            </a:r>
            <a:r>
              <a:rPr lang="en-GB" dirty="0" smtClean="0"/>
              <a:t>         e</a:t>
            </a:r>
            <a:r>
              <a:rPr lang="en-GB" dirty="0"/>
              <a:t>. </a:t>
            </a:r>
            <a:r>
              <a:rPr lang="en-GB" dirty="0" smtClean="0"/>
              <a:t>Making </a:t>
            </a:r>
            <a:r>
              <a:rPr lang="en-GB" dirty="0"/>
              <a:t>an object/idea do something only a </a:t>
            </a:r>
            <a:r>
              <a:rPr lang="en-GB" dirty="0" smtClean="0"/>
              <a:t>human    </a:t>
            </a:r>
            <a:br>
              <a:rPr lang="en-GB" dirty="0" smtClean="0"/>
            </a:br>
            <a:r>
              <a:rPr lang="en-GB" dirty="0" smtClean="0"/>
              <a:t>                                          can </a:t>
            </a:r>
            <a:r>
              <a:rPr lang="en-GB" dirty="0"/>
              <a:t>do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766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09600"/>
          </a:xfrm>
        </p:spPr>
        <p:txBody>
          <a:bodyPr>
            <a:normAutofit/>
          </a:bodyPr>
          <a:lstStyle/>
          <a:p>
            <a:r>
              <a:rPr lang="en-GB" sz="2400" dirty="0"/>
              <a:t>Lesson 5 Resource Sheet Task 3 – </a:t>
            </a:r>
            <a:r>
              <a:rPr lang="en-GB" sz="2400" dirty="0" smtClean="0"/>
              <a:t>Answer</a:t>
            </a:r>
            <a:endParaRPr lang="en-GB" sz="2400" b="1" dirty="0"/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1905000" y="3124200"/>
            <a:ext cx="990600" cy="182880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828800" y="3657600"/>
            <a:ext cx="1066800" cy="762000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62200" y="4419600"/>
            <a:ext cx="533400" cy="1371600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981200" y="3124200"/>
            <a:ext cx="914400" cy="182880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209800" y="3657600"/>
            <a:ext cx="685800" cy="213360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In </a:t>
            </a:r>
            <a:r>
              <a:rPr lang="en-GB" b="1" dirty="0"/>
              <a:t>pairs, </a:t>
            </a:r>
            <a:r>
              <a:rPr lang="en-GB" dirty="0"/>
              <a:t>link the poetic device with the correct definition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b="1" dirty="0"/>
              <a:t>Device		</a:t>
            </a:r>
            <a:r>
              <a:rPr lang="en-GB" b="1" dirty="0" smtClean="0"/>
              <a:t>           Definition</a:t>
            </a:r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 smtClean="0"/>
              <a:t>1. Alliteration</a:t>
            </a:r>
            <a:r>
              <a:rPr lang="en-GB" dirty="0"/>
              <a:t>	</a:t>
            </a:r>
            <a:r>
              <a:rPr lang="en-GB" dirty="0" smtClean="0"/>
              <a:t>                a. The </a:t>
            </a:r>
            <a:r>
              <a:rPr lang="en-GB" dirty="0"/>
              <a:t>repetition of vowel sounds within a phrase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 smtClean="0"/>
              <a:t>2. Metaphor</a:t>
            </a:r>
            <a:r>
              <a:rPr lang="en-GB" dirty="0"/>
              <a:t>	</a:t>
            </a:r>
            <a:r>
              <a:rPr lang="en-GB" dirty="0" smtClean="0"/>
              <a:t>                b. Mixing </a:t>
            </a:r>
            <a:r>
              <a:rPr lang="en-GB" dirty="0"/>
              <a:t>the senses; one sense described as </a:t>
            </a:r>
            <a:r>
              <a:rPr lang="en-GB" dirty="0" smtClean="0"/>
              <a:t>if </a:t>
            </a:r>
            <a:r>
              <a:rPr lang="en-GB" dirty="0"/>
              <a:t>it were 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                                          another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 smtClean="0"/>
              <a:t>3. Personification</a:t>
            </a:r>
            <a:r>
              <a:rPr lang="en-GB" dirty="0"/>
              <a:t>	</a:t>
            </a:r>
            <a:r>
              <a:rPr lang="en-GB" dirty="0" smtClean="0"/>
              <a:t>         c. Where </a:t>
            </a:r>
            <a:r>
              <a:rPr lang="en-GB" dirty="0"/>
              <a:t>one thing is described as if it were another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 smtClean="0"/>
              <a:t>4. Assonance</a:t>
            </a:r>
            <a:r>
              <a:rPr lang="en-GB" dirty="0"/>
              <a:t>	</a:t>
            </a:r>
            <a:r>
              <a:rPr lang="en-GB" dirty="0" smtClean="0"/>
              <a:t>         d. The </a:t>
            </a:r>
            <a:r>
              <a:rPr lang="en-GB" dirty="0"/>
              <a:t>repetition of same sound or letter at the 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 smtClean="0"/>
              <a:t>                            beginning </a:t>
            </a:r>
            <a:r>
              <a:rPr lang="en-GB" dirty="0"/>
              <a:t>of words in a phrase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 smtClean="0"/>
              <a:t>5. Synaesthesia </a:t>
            </a:r>
            <a:r>
              <a:rPr lang="en-GB" dirty="0"/>
              <a:t>	</a:t>
            </a:r>
            <a:r>
              <a:rPr lang="en-GB" dirty="0" smtClean="0"/>
              <a:t>         e</a:t>
            </a:r>
            <a:r>
              <a:rPr lang="en-GB" dirty="0"/>
              <a:t>. </a:t>
            </a:r>
            <a:r>
              <a:rPr lang="en-GB" dirty="0" smtClean="0"/>
              <a:t>Making </a:t>
            </a:r>
            <a:r>
              <a:rPr lang="en-GB" dirty="0"/>
              <a:t>an object/idea do something only a </a:t>
            </a:r>
            <a:r>
              <a:rPr lang="en-GB" dirty="0" smtClean="0"/>
              <a:t>human    </a:t>
            </a:r>
            <a:br>
              <a:rPr lang="en-GB" dirty="0" smtClean="0"/>
            </a:br>
            <a:r>
              <a:rPr lang="en-GB" dirty="0" smtClean="0"/>
              <a:t>                                          can </a:t>
            </a:r>
            <a:r>
              <a:rPr lang="en-GB" dirty="0"/>
              <a:t>do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903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/>
              <a:t>Lesson 5 Resource Sheet Task 4 – Pair Work</a:t>
            </a:r>
            <a:endParaRPr lang="en-GB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297539"/>
              </p:ext>
            </p:extLst>
          </p:nvPr>
        </p:nvGraphicFramePr>
        <p:xfrm>
          <a:off x="457200" y="2590800"/>
          <a:ext cx="8229600" cy="358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99"/>
                <a:gridCol w="3423194"/>
                <a:gridCol w="2862107"/>
              </a:tblGrid>
              <a:tr h="343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Poetic device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Example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Effect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01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Alliteration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the last light breaking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36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Metaphor</a:t>
                      </a:r>
                      <a:endParaRPr lang="en-GB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sow my salt seed</a:t>
                      </a:r>
                      <a:endParaRPr lang="en-GB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531203"/>
            <a:ext cx="815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 pairs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complete the table with examples of each poetic device. A few starter examples are given. Then consider the effect of each device,</a:t>
            </a:r>
            <a:r>
              <a:rPr kumimoji="0" lang="en-GB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that is, how they help convey the poem’s messag</a:t>
            </a:r>
            <a:r>
              <a:rPr lang="en-GB" alt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e.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216090"/>
      </p:ext>
    </p:extLst>
  </p:cSld>
  <p:clrMapOvr>
    <a:masterClrMapping/>
  </p:clrMapOvr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607</TotalTime>
  <Words>164</Words>
  <Application>Microsoft Macintosh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DYLANTEST</vt:lpstr>
      <vt:lpstr>‘A Refusal to Mourn the Death, by Fire, of a Child in London’ by Dylan Thomas</vt:lpstr>
      <vt:lpstr>Lesson 5 Resource Sheet Task 1 – Pair Work </vt:lpstr>
      <vt:lpstr>Lesson 5 Resource Sheet Task 2  Think-Pair-Share</vt:lpstr>
      <vt:lpstr>Lesson 5 Resource Sheet Task 3 – Pair work</vt:lpstr>
      <vt:lpstr>Lesson 5 Resource Sheet Task 3 – Answer</vt:lpstr>
      <vt:lpstr>Lesson 5 Resource Sheet Task 4 – Pair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‘A Refusal to Mourn the Death, by Fire, of a Child in London’ by Dylan Thomas</dc:title>
  <dc:creator>Elin</dc:creator>
  <cp:lastModifiedBy>Matt Barry</cp:lastModifiedBy>
  <cp:revision>64</cp:revision>
  <dcterms:created xsi:type="dcterms:W3CDTF">2006-08-16T00:00:00Z</dcterms:created>
  <dcterms:modified xsi:type="dcterms:W3CDTF">2014-07-08T14:26:21Z</dcterms:modified>
</cp:coreProperties>
</file>