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040" y="-5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02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49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6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47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132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2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83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865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902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0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09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382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293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382000" cy="7620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‘A Refusal to Mourn the Death, by Fire, of a Child in London’ by Dylan Thomas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Lesson </a:t>
            </a:r>
            <a:r>
              <a:rPr lang="en-GB" b="1" dirty="0" smtClean="0"/>
              <a:t>4 Overview:</a:t>
            </a:r>
            <a:br>
              <a:rPr lang="en-GB" b="1" dirty="0" smtClean="0"/>
            </a:br>
            <a:endParaRPr lang="en-GB" b="1" dirty="0"/>
          </a:p>
          <a:p>
            <a:pPr marL="0" lvl="0" indent="0">
              <a:buNone/>
            </a:pPr>
            <a:r>
              <a:rPr lang="en-GB" dirty="0"/>
              <a:t>By the end of this lesson, I will:</a:t>
            </a:r>
          </a:p>
          <a:p>
            <a:pPr marL="0" lvl="0" indent="0">
              <a:buNone/>
            </a:pPr>
            <a:endParaRPr lang="en-GB" dirty="0"/>
          </a:p>
          <a:p>
            <a:pPr lvl="0"/>
            <a:r>
              <a:rPr lang="en-GB" dirty="0" smtClean="0"/>
              <a:t>Understand how the poet uses language and imagery in this poem.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5391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38200"/>
            <a:ext cx="8382000" cy="762000"/>
          </a:xfrm>
        </p:spPr>
        <p:txBody>
          <a:bodyPr>
            <a:normAutofit/>
          </a:bodyPr>
          <a:lstStyle/>
          <a:p>
            <a:r>
              <a:rPr lang="en-GB" sz="2400" b="1" dirty="0"/>
              <a:t>Lesson 4 </a:t>
            </a:r>
            <a:r>
              <a:rPr lang="en-GB" sz="2400" b="1" dirty="0" smtClean="0"/>
              <a:t>Resource Sheet Task 6 </a:t>
            </a:r>
            <a:r>
              <a:rPr lang="en-GB" sz="2400" b="1" dirty="0"/>
              <a:t>– </a:t>
            </a:r>
            <a:r>
              <a:rPr lang="en-GB" sz="2400" b="1" dirty="0" smtClean="0"/>
              <a:t>Individual work</a:t>
            </a:r>
            <a:endParaRPr lang="en-GB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9268373"/>
              </p:ext>
            </p:extLst>
          </p:nvPr>
        </p:nvGraphicFramePr>
        <p:xfrm>
          <a:off x="228600" y="1828801"/>
          <a:ext cx="8610601" cy="4343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69579"/>
                <a:gridCol w="2870511"/>
                <a:gridCol w="2870511"/>
              </a:tblGrid>
              <a:tr h="76648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Language or imagery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Example(s) from the poem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Why does the poet use this language or imagery?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8845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Negative words or phrases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The poet uses negative words of phrases to convey…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8845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References to the Judeo-Christian tradition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By using references to the Judeo-Christian tradition, the poet …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200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8600" y="1365647"/>
            <a:ext cx="86106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Fill in this grid with examples from the poem and complete the sentences in the third column.</a:t>
            </a:r>
            <a:endParaRPr kumimoji="0" lang="en-GB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124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43000"/>
            <a:ext cx="8382000" cy="1470025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Lesson 4 Resource Sheet Task 1 – Pair Work </a:t>
            </a:r>
            <a:endParaRPr lang="en-GB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895600"/>
            <a:ext cx="8153400" cy="3733800"/>
          </a:xfrm>
        </p:spPr>
        <p:txBody>
          <a:bodyPr>
            <a:normAutofit/>
          </a:bodyPr>
          <a:lstStyle/>
          <a:p>
            <a:pPr marL="514350" lvl="0" indent="-514350" algn="l">
              <a:buAutoNum type="arabicPeriod"/>
            </a:pPr>
            <a:r>
              <a:rPr lang="en-GB" dirty="0" smtClean="0">
                <a:solidFill>
                  <a:schemeClr val="tx1"/>
                </a:solidFill>
              </a:rPr>
              <a:t>Make </a:t>
            </a:r>
            <a:r>
              <a:rPr lang="en-GB" dirty="0">
                <a:solidFill>
                  <a:schemeClr val="tx1"/>
                </a:solidFill>
              </a:rPr>
              <a:t>a note of words you would use </a:t>
            </a:r>
            <a:r>
              <a:rPr lang="en-GB" dirty="0" smtClean="0">
                <a:solidFill>
                  <a:schemeClr val="tx1"/>
                </a:solidFill>
              </a:rPr>
              <a:t>or have seen in </a:t>
            </a:r>
            <a:r>
              <a:rPr lang="en-GB" dirty="0">
                <a:solidFill>
                  <a:schemeClr val="tx1"/>
                </a:solidFill>
              </a:rPr>
              <a:t>a poem about the death of a child</a:t>
            </a:r>
            <a:r>
              <a:rPr lang="en-GB" dirty="0" smtClean="0">
                <a:solidFill>
                  <a:schemeClr val="tx1"/>
                </a:solidFill>
              </a:rPr>
              <a:t>.</a:t>
            </a:r>
          </a:p>
          <a:p>
            <a:pPr marL="514350" lvl="0" indent="-514350" algn="l">
              <a:buFont typeface="+mj-lt"/>
              <a:buAutoNum type="arabicPeriod"/>
            </a:pPr>
            <a:endParaRPr lang="en-GB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GB" dirty="0" smtClean="0">
                <a:solidFill>
                  <a:schemeClr val="tx1"/>
                </a:solidFill>
              </a:rPr>
              <a:t>What </a:t>
            </a:r>
            <a:r>
              <a:rPr lang="en-GB" dirty="0">
                <a:solidFill>
                  <a:schemeClr val="tx1"/>
                </a:solidFill>
              </a:rPr>
              <a:t>words does Dylan Thomas use in this poem to describe the child’s death? (Look at Stanzas 3 and 4 in particular.)</a:t>
            </a:r>
          </a:p>
          <a:p>
            <a:pPr lvl="0" algn="l"/>
            <a:endParaRPr lang="en-GB" dirty="0">
              <a:solidFill>
                <a:schemeClr val="tx1"/>
              </a:solidFill>
            </a:endParaRPr>
          </a:p>
          <a:p>
            <a:pPr lvl="0" algn="l"/>
            <a:endParaRPr lang="en-GB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266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341438"/>
            <a:ext cx="8077200" cy="868362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/>
              <a:t>Lesson 4 Resource Sheet Task 2 – Pair work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048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Look </a:t>
            </a:r>
            <a:r>
              <a:rPr lang="en-GB" dirty="0"/>
              <a:t>again at the </a:t>
            </a:r>
            <a:r>
              <a:rPr lang="en-GB" b="1" dirty="0"/>
              <a:t>title</a:t>
            </a:r>
            <a:r>
              <a:rPr lang="en-GB" dirty="0"/>
              <a:t> of the poem.  </a:t>
            </a:r>
            <a:r>
              <a:rPr lang="en-GB" dirty="0" smtClean="0"/>
              <a:t>What </a:t>
            </a:r>
            <a:r>
              <a:rPr lang="en-GB" dirty="0"/>
              <a:t>do you think is the </a:t>
            </a:r>
            <a:r>
              <a:rPr lang="en-GB" b="1" dirty="0"/>
              <a:t>key word </a:t>
            </a:r>
            <a:r>
              <a:rPr lang="en-GB" dirty="0"/>
              <a:t>in the title?</a:t>
            </a:r>
          </a:p>
          <a:p>
            <a:pPr marL="0" indent="0">
              <a:buNone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Look through the poem and find any other words and phrases which demonstrate the </a:t>
            </a:r>
            <a:r>
              <a:rPr lang="en-GB" b="1" dirty="0"/>
              <a:t>negative</a:t>
            </a:r>
            <a:r>
              <a:rPr lang="en-GB" dirty="0" smtClean="0"/>
              <a:t> attitude of the poet.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0895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382000" cy="762000"/>
          </a:xfrm>
        </p:spPr>
        <p:txBody>
          <a:bodyPr>
            <a:normAutofit/>
          </a:bodyPr>
          <a:lstStyle/>
          <a:p>
            <a:r>
              <a:rPr lang="en-GB" b="1" dirty="0" smtClean="0"/>
              <a:t>Dylan Thomas and Religion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276600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 smtClean="0"/>
              <a:t>Dylan Thomas went to chapel as a child, heard the Bible being read and also read the New Testament for himself.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This is reflected in the </a:t>
            </a:r>
            <a:r>
              <a:rPr lang="en-GB" sz="2400" b="1" dirty="0" smtClean="0"/>
              <a:t>language</a:t>
            </a:r>
            <a:r>
              <a:rPr lang="en-GB" sz="2400" dirty="0" smtClean="0"/>
              <a:t> and </a:t>
            </a:r>
            <a:r>
              <a:rPr lang="en-GB" sz="2400" b="1" dirty="0" smtClean="0"/>
              <a:t>imagery</a:t>
            </a:r>
            <a:r>
              <a:rPr lang="en-GB" sz="2400" dirty="0" smtClean="0"/>
              <a:t> of his work, which is said to be influenced by the </a:t>
            </a:r>
            <a:r>
              <a:rPr lang="en-GB" sz="2400" b="1" dirty="0" smtClean="0"/>
              <a:t>Judeo-Christian tradition </a:t>
            </a:r>
            <a:r>
              <a:rPr lang="en-GB" sz="2400" dirty="0" smtClean="0"/>
              <a:t>(that is, elements which can be found in the Jewish and Christian tradition such as The Ten Commandments).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9848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00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Lesson 4 Resource Sheet Task 3 – </a:t>
            </a:r>
            <a:br>
              <a:rPr lang="en-GB" b="1" dirty="0" smtClean="0"/>
            </a:br>
            <a:r>
              <a:rPr lang="en-GB" b="1" dirty="0" smtClean="0"/>
              <a:t>Pair work</a:t>
            </a:r>
            <a:br>
              <a:rPr lang="en-GB" b="1" dirty="0" smtClean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1295400"/>
          </a:xfrm>
        </p:spPr>
        <p:txBody>
          <a:bodyPr/>
          <a:lstStyle/>
          <a:p>
            <a:r>
              <a:rPr lang="en-GB" dirty="0"/>
              <a:t>Look again through </a:t>
            </a:r>
            <a:r>
              <a:rPr lang="en-GB" dirty="0" smtClean="0"/>
              <a:t>Stanzas </a:t>
            </a:r>
            <a:r>
              <a:rPr lang="en-GB" dirty="0"/>
              <a:t>2 and 3 to find </a:t>
            </a:r>
            <a:r>
              <a:rPr lang="en-GB" dirty="0" smtClean="0"/>
              <a:t>references to the Judeo-Christian tradition.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766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382000" cy="762000"/>
          </a:xfrm>
        </p:spPr>
        <p:txBody>
          <a:bodyPr>
            <a:normAutofit/>
          </a:bodyPr>
          <a:lstStyle/>
          <a:p>
            <a:r>
              <a:rPr lang="en-GB" b="1" dirty="0" smtClean="0"/>
              <a:t>Dylan Thomas and the Natural </a:t>
            </a:r>
            <a:r>
              <a:rPr lang="en-GB" b="1" dirty="0"/>
              <a:t>W</a:t>
            </a:r>
            <a:r>
              <a:rPr lang="en-GB" b="1" dirty="0" smtClean="0"/>
              <a:t>orld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182880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As we have already seen, Dylan Thomas in this poem portrays death as a part of the </a:t>
            </a:r>
            <a:r>
              <a:rPr lang="en-GB" b="1" dirty="0" smtClean="0"/>
              <a:t>cycle of life and death in the natural world</a:t>
            </a:r>
            <a:r>
              <a:rPr lang="en-GB" dirty="0" smtClean="0"/>
              <a:t>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5144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382000" cy="7620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Lesson 4 </a:t>
            </a:r>
            <a:r>
              <a:rPr lang="en-GB" b="1" dirty="0" smtClean="0"/>
              <a:t>Resource Sheet</a:t>
            </a:r>
            <a:br>
              <a:rPr lang="en-GB" b="1" dirty="0" smtClean="0"/>
            </a:br>
            <a:r>
              <a:rPr lang="en-GB" b="1" dirty="0" smtClean="0"/>
              <a:t>Task 4 </a:t>
            </a:r>
            <a:r>
              <a:rPr lang="en-GB" b="1" dirty="0"/>
              <a:t>– </a:t>
            </a:r>
            <a:r>
              <a:rPr lang="en-GB" b="1" dirty="0" smtClean="0"/>
              <a:t>Pair </a:t>
            </a:r>
            <a:r>
              <a:rPr lang="en-GB" b="1" dirty="0"/>
              <a:t>work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41637"/>
            <a:ext cx="8229600" cy="2697163"/>
          </a:xfrm>
        </p:spPr>
        <p:txBody>
          <a:bodyPr/>
          <a:lstStyle/>
          <a:p>
            <a:r>
              <a:rPr lang="en-GB" dirty="0"/>
              <a:t>L</a:t>
            </a:r>
            <a:r>
              <a:rPr lang="en-GB" dirty="0" smtClean="0"/>
              <a:t>ook </a:t>
            </a:r>
            <a:r>
              <a:rPr lang="en-GB" dirty="0"/>
              <a:t>for references to the </a:t>
            </a:r>
            <a:r>
              <a:rPr lang="en-GB" b="1" dirty="0"/>
              <a:t>natural world </a:t>
            </a:r>
            <a:r>
              <a:rPr lang="en-GB" dirty="0"/>
              <a:t>in the poem.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09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382000" cy="762000"/>
          </a:xfrm>
        </p:spPr>
        <p:txBody>
          <a:bodyPr/>
          <a:lstStyle/>
          <a:p>
            <a:r>
              <a:rPr lang="en-GB" b="1" dirty="0" smtClean="0"/>
              <a:t>Language Patterns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243840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Dylan Thomas often </a:t>
            </a:r>
            <a:r>
              <a:rPr lang="en-GB" b="1" dirty="0" smtClean="0"/>
              <a:t>repeats language patterns </a:t>
            </a:r>
            <a:r>
              <a:rPr lang="en-GB" dirty="0" smtClean="0"/>
              <a:t>in his work, modifying them with different words or elements of vocabulary.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2584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382000" cy="7620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Lesson </a:t>
            </a:r>
            <a:r>
              <a:rPr lang="en-GB" b="1" dirty="0" smtClean="0"/>
              <a:t>Resource Sheet </a:t>
            </a:r>
            <a:br>
              <a:rPr lang="en-GB" b="1" dirty="0" smtClean="0"/>
            </a:br>
            <a:r>
              <a:rPr lang="en-GB" b="1" dirty="0" smtClean="0"/>
              <a:t>Task 5 </a:t>
            </a:r>
            <a:r>
              <a:rPr lang="en-GB" b="1" dirty="0"/>
              <a:t>– </a:t>
            </a:r>
            <a:r>
              <a:rPr lang="en-GB" b="1" dirty="0" smtClean="0"/>
              <a:t>Pair work</a:t>
            </a:r>
            <a:r>
              <a:rPr lang="en-GB" b="1" dirty="0"/>
              <a:t/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266700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Look for</a:t>
            </a:r>
            <a:r>
              <a:rPr lang="en-GB" dirty="0"/>
              <a:t>: </a:t>
            </a:r>
            <a:r>
              <a:rPr lang="en-GB" dirty="0" smtClean="0"/>
              <a:t>Words ending in –</a:t>
            </a:r>
            <a:r>
              <a:rPr lang="en-GB" b="1" dirty="0" err="1" smtClean="0"/>
              <a:t>ing</a:t>
            </a:r>
            <a:r>
              <a:rPr lang="en-GB" b="1" dirty="0" smtClean="0"/>
              <a:t> </a:t>
            </a:r>
            <a:r>
              <a:rPr lang="en-GB" dirty="0" smtClean="0"/>
              <a:t>in </a:t>
            </a:r>
            <a:r>
              <a:rPr lang="en-GB" dirty="0"/>
              <a:t>Stanza 1: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pattern </a:t>
            </a:r>
            <a:r>
              <a:rPr lang="en-GB" b="1" dirty="0" smtClean="0"/>
              <a:t>the … </a:t>
            </a:r>
            <a:r>
              <a:rPr lang="en-GB" b="1" dirty="0"/>
              <a:t>of the …. </a:t>
            </a:r>
            <a:r>
              <a:rPr lang="en-GB" dirty="0"/>
              <a:t>in Stanzas 2, 3 and </a:t>
            </a:r>
            <a:r>
              <a:rPr lang="en-GB" dirty="0" smtClean="0"/>
              <a:t>4</a:t>
            </a:r>
          </a:p>
          <a:p>
            <a:endParaRPr lang="en-GB" dirty="0" smtClean="0"/>
          </a:p>
          <a:p>
            <a:r>
              <a:rPr lang="en-GB" dirty="0" smtClean="0"/>
              <a:t>What is the effect of these repeated patterns?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9783560"/>
      </p:ext>
    </p:extLst>
  </p:cSld>
  <p:clrMapOvr>
    <a:masterClrMapping/>
  </p:clrMapOvr>
</p:sld>
</file>

<file path=ppt/theme/theme1.xml><?xml version="1.0" encoding="utf-8"?>
<a:theme xmlns:a="http://schemas.openxmlformats.org/drawingml/2006/main" name="DYLANTE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DYLANTEST.thmx</Template>
  <TotalTime>362</TotalTime>
  <Words>407</Words>
  <Application>Microsoft Macintosh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DYLANTEST</vt:lpstr>
      <vt:lpstr>‘A Refusal to Mourn the Death, by Fire, of a Child in London’ by Dylan Thomas</vt:lpstr>
      <vt:lpstr>Lesson 4 Resource Sheet Task 1 – Pair Work </vt:lpstr>
      <vt:lpstr>Lesson 4 Resource Sheet Task 2 – Pair work</vt:lpstr>
      <vt:lpstr>Dylan Thomas and Religion</vt:lpstr>
      <vt:lpstr>Lesson 4 Resource Sheet Task 3 –  Pair work </vt:lpstr>
      <vt:lpstr>Dylan Thomas and the Natural World</vt:lpstr>
      <vt:lpstr>Lesson 4 Resource Sheet Task 4 – Pair work </vt:lpstr>
      <vt:lpstr>Language Patterns</vt:lpstr>
      <vt:lpstr>Lesson Resource Sheet  Task 5 – Pair work </vt:lpstr>
      <vt:lpstr>Lesson 4 Resource Sheet Task 6 – Individual 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‘A Refusal to Mourn the Death, by Fire, of a Child in London’ by Dylan Thomas</dc:title>
  <dc:creator>Elin</dc:creator>
  <cp:lastModifiedBy>Matt Barry</cp:lastModifiedBy>
  <cp:revision>52</cp:revision>
  <dcterms:created xsi:type="dcterms:W3CDTF">2006-08-16T00:00:00Z</dcterms:created>
  <dcterms:modified xsi:type="dcterms:W3CDTF">2014-07-08T14:26:45Z</dcterms:modified>
</cp:coreProperties>
</file>