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040" y="-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2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4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6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4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13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2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3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6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0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0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9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382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9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382000" cy="762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‘A Refusal to Mourn the Death, by Fire, of a Child in London’ by Dylan Thomas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Lesson </a:t>
            </a:r>
            <a:r>
              <a:rPr lang="en-GB" b="1" dirty="0" smtClean="0"/>
              <a:t>3 Overview:</a:t>
            </a:r>
            <a:endParaRPr lang="en-GB" b="1" dirty="0"/>
          </a:p>
          <a:p>
            <a:pPr marL="0" lvl="0" indent="0">
              <a:buNone/>
            </a:pPr>
            <a:r>
              <a:rPr lang="en-GB" dirty="0"/>
              <a:t>By the end of this lesson, I will:</a:t>
            </a:r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en-GB" dirty="0"/>
              <a:t>Have a greater understanding of the </a:t>
            </a:r>
            <a:r>
              <a:rPr lang="en-GB" dirty="0" smtClean="0"/>
              <a:t>last two stanzas of the poem</a:t>
            </a:r>
          </a:p>
          <a:p>
            <a:pPr lvl="0"/>
            <a:r>
              <a:rPr lang="en-GB" dirty="0" smtClean="0"/>
              <a:t>Begin to understand what the poet is saying in the whole of the poem.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5391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8458200" cy="1470025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Lesson 3 Resource Sheet Task 1 – Pair work</a:t>
            </a:r>
            <a:endParaRPr lang="en-GB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667000"/>
            <a:ext cx="8458200" cy="3048000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Why does the poet use the phrase </a:t>
            </a:r>
            <a:r>
              <a:rPr lang="en-GB" sz="2400" b="1" dirty="0" smtClean="0">
                <a:solidFill>
                  <a:schemeClr val="tx1"/>
                </a:solidFill>
              </a:rPr>
              <a:t>I shall not murder…</a:t>
            </a:r>
            <a:r>
              <a:rPr lang="en-GB" sz="2400" dirty="0" smtClean="0">
                <a:solidFill>
                  <a:schemeClr val="tx1"/>
                </a:solidFill>
              </a:rPr>
              <a:t>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Which word from Stanza 1 is repeated in Stanza 3? </a:t>
            </a:r>
            <a:r>
              <a:rPr lang="en-GB" sz="2400" dirty="0">
                <a:solidFill>
                  <a:schemeClr val="tx1"/>
                </a:solidFill>
              </a:rPr>
              <a:t>Do you think this is important? If </a:t>
            </a:r>
            <a:r>
              <a:rPr lang="en-GB" sz="2400" dirty="0" smtClean="0">
                <a:solidFill>
                  <a:schemeClr val="tx1"/>
                </a:solidFill>
              </a:rPr>
              <a:t>so – why? / If </a:t>
            </a:r>
            <a:r>
              <a:rPr lang="en-GB" sz="2400" dirty="0">
                <a:solidFill>
                  <a:schemeClr val="tx1"/>
                </a:solidFill>
              </a:rPr>
              <a:t>not </a:t>
            </a:r>
            <a:r>
              <a:rPr lang="en-GB" sz="2400" dirty="0" smtClean="0">
                <a:solidFill>
                  <a:schemeClr val="tx1"/>
                </a:solidFill>
              </a:rPr>
              <a:t>– why not?</a:t>
            </a:r>
            <a:endParaRPr lang="en-GB" sz="2400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What two meanings does </a:t>
            </a:r>
            <a:r>
              <a:rPr lang="en-GB" sz="2400" b="1" dirty="0" smtClean="0">
                <a:solidFill>
                  <a:schemeClr val="tx1"/>
                </a:solidFill>
              </a:rPr>
              <a:t>a grave truth </a:t>
            </a:r>
            <a:r>
              <a:rPr lang="en-GB" sz="2400" dirty="0" smtClean="0">
                <a:solidFill>
                  <a:schemeClr val="tx1"/>
                </a:solidFill>
              </a:rPr>
              <a:t>have?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What are </a:t>
            </a:r>
            <a:r>
              <a:rPr lang="en-GB" sz="2400" b="1" dirty="0" smtClean="0">
                <a:solidFill>
                  <a:schemeClr val="tx1"/>
                </a:solidFill>
              </a:rPr>
              <a:t>the stations of the breath</a:t>
            </a:r>
            <a:r>
              <a:rPr lang="en-GB" sz="2400" dirty="0" smtClean="0">
                <a:solidFill>
                  <a:schemeClr val="tx1"/>
                </a:solidFill>
              </a:rPr>
              <a:t>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What is an </a:t>
            </a:r>
            <a:r>
              <a:rPr lang="en-GB" sz="2400" b="1" dirty="0" smtClean="0">
                <a:solidFill>
                  <a:schemeClr val="tx1"/>
                </a:solidFill>
              </a:rPr>
              <a:t>elegy</a:t>
            </a:r>
            <a:r>
              <a:rPr lang="en-GB" sz="2400" dirty="0" smtClean="0">
                <a:solidFill>
                  <a:schemeClr val="tx1"/>
                </a:solidFill>
              </a:rPr>
              <a:t>? </a:t>
            </a:r>
            <a:endParaRPr lang="en-GB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266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938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Lesson 3 Resource Sheet Task 2 – Pair work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276600"/>
          </a:xfrm>
        </p:spPr>
        <p:txBody>
          <a:bodyPr>
            <a:normAutofit/>
          </a:bodyPr>
          <a:lstStyle/>
          <a:p>
            <a:pPr lvl="0"/>
            <a:r>
              <a:rPr lang="en-GB" sz="2400" dirty="0" smtClean="0"/>
              <a:t>Why is the child referred to as </a:t>
            </a:r>
            <a:r>
              <a:rPr lang="en-GB" sz="2400" b="1" dirty="0" smtClean="0"/>
              <a:t>London’s daughter</a:t>
            </a:r>
            <a:r>
              <a:rPr lang="en-GB" sz="2400" dirty="0" smtClean="0"/>
              <a:t>?</a:t>
            </a:r>
          </a:p>
          <a:p>
            <a:pPr lvl="0"/>
            <a:r>
              <a:rPr lang="en-GB" sz="2400" dirty="0" smtClean="0"/>
              <a:t>Where has the child been buried?</a:t>
            </a:r>
            <a:endParaRPr lang="en-GB" sz="2400" dirty="0"/>
          </a:p>
          <a:p>
            <a:pPr lvl="0"/>
            <a:r>
              <a:rPr lang="en-GB" sz="2400" dirty="0" smtClean="0"/>
              <a:t>What or who are the </a:t>
            </a:r>
            <a:r>
              <a:rPr lang="en-GB" sz="2400" b="1" dirty="0"/>
              <a:t>long friends</a:t>
            </a:r>
            <a:r>
              <a:rPr lang="en-GB" sz="2400" dirty="0" smtClean="0"/>
              <a:t>?</a:t>
            </a:r>
          </a:p>
          <a:p>
            <a:pPr lvl="0"/>
            <a:r>
              <a:rPr lang="en-GB" sz="2400" dirty="0" smtClean="0"/>
              <a:t>What do the Thames and Dylan Thomas have in common?</a:t>
            </a:r>
          </a:p>
          <a:p>
            <a:pPr lvl="0"/>
            <a:r>
              <a:rPr lang="en-GB" sz="2400" dirty="0" smtClean="0"/>
              <a:t>What does </a:t>
            </a:r>
            <a:r>
              <a:rPr lang="en-GB" sz="2400" b="1" dirty="0"/>
              <a:t>the riding Thames </a:t>
            </a:r>
            <a:r>
              <a:rPr lang="en-GB" sz="2400" dirty="0" smtClean="0"/>
              <a:t>suggest to you?</a:t>
            </a:r>
          </a:p>
          <a:p>
            <a:pPr lvl="0"/>
            <a:r>
              <a:rPr lang="en-GB" sz="2400" dirty="0" smtClean="0"/>
              <a:t>What does the final sentence mean?</a:t>
            </a: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sz="3500" dirty="0"/>
          </a:p>
        </p:txBody>
      </p:sp>
    </p:spTree>
    <p:extLst>
      <p:ext uri="{BB962C8B-B14F-4D97-AF65-F5344CB8AC3E}">
        <p14:creationId xmlns:p14="http://schemas.microsoft.com/office/powerpoint/2010/main" val="1310895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382000" cy="762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Lesson 3 Resource Sheet Task 3 </a:t>
            </a:r>
            <a:br>
              <a:rPr lang="en-GB" b="1" dirty="0" smtClean="0"/>
            </a:br>
            <a:r>
              <a:rPr lang="en-GB" b="1" dirty="0" smtClean="0"/>
              <a:t>Class discussion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505200"/>
          </a:xfrm>
        </p:spPr>
        <p:txBody>
          <a:bodyPr/>
          <a:lstStyle/>
          <a:p>
            <a:pPr lvl="0"/>
            <a:r>
              <a:rPr lang="en-GB" sz="2400" dirty="0"/>
              <a:t>What is ‘A Refusal to </a:t>
            </a:r>
            <a:r>
              <a:rPr lang="en-GB" sz="2400" dirty="0" smtClean="0"/>
              <a:t>Mourn… ’ </a:t>
            </a:r>
            <a:r>
              <a:rPr lang="en-GB" sz="2400" dirty="0"/>
              <a:t>about?</a:t>
            </a:r>
          </a:p>
          <a:p>
            <a:pPr lvl="0"/>
            <a:r>
              <a:rPr lang="en-GB" sz="2400" dirty="0"/>
              <a:t>What does Dylan Thomas say in the first full sentence of the poem?</a:t>
            </a:r>
          </a:p>
          <a:p>
            <a:pPr lvl="0"/>
            <a:r>
              <a:rPr lang="en-GB" sz="2400" dirty="0"/>
              <a:t>What does he say in Stanza 3 about his refusal to mourn?</a:t>
            </a:r>
          </a:p>
          <a:p>
            <a:pPr lvl="0"/>
            <a:r>
              <a:rPr lang="en-GB" sz="2400" dirty="0"/>
              <a:t>What does the poet describe in the first five lines of Stanza 4?</a:t>
            </a:r>
          </a:p>
          <a:p>
            <a:pPr lvl="0"/>
            <a:r>
              <a:rPr lang="en-GB" sz="2400" dirty="0"/>
              <a:t>How does the poem end?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9848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YLAN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DYLANTEST.thmx</Template>
  <TotalTime>165</TotalTime>
  <Words>260</Words>
  <Application>Microsoft Macintosh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DYLANTEST</vt:lpstr>
      <vt:lpstr>‘A Refusal to Mourn the Death, by Fire, of a Child in London’ by Dylan Thomas</vt:lpstr>
      <vt:lpstr>Lesson 3 Resource Sheet Task 1 – Pair work</vt:lpstr>
      <vt:lpstr>Lesson 3 Resource Sheet Task 2 – Pair work</vt:lpstr>
      <vt:lpstr>Lesson 3 Resource Sheet Task 3  Class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‘A Refusal to Mourn the Death, by Fire, of a Child in London’ by Dylan Thomas</dc:title>
  <dc:creator>Elin</dc:creator>
  <cp:lastModifiedBy>Matt Barry</cp:lastModifiedBy>
  <cp:revision>29</cp:revision>
  <dcterms:created xsi:type="dcterms:W3CDTF">2006-08-16T00:00:00Z</dcterms:created>
  <dcterms:modified xsi:type="dcterms:W3CDTF">2014-07-08T14:27:00Z</dcterms:modified>
</cp:coreProperties>
</file>