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40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‘</a:t>
            </a:r>
            <a:r>
              <a:rPr lang="en-GB" b="1" dirty="0"/>
              <a:t>A Refusal to Mourn the Death, by Fire, of a Child in London’ by Dylan Thomas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9237"/>
            <a:ext cx="8229600" cy="39925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Lesson 2 Overview:</a:t>
            </a:r>
            <a:br>
              <a:rPr lang="en-GB" b="1" dirty="0" smtClean="0"/>
            </a:br>
            <a:endParaRPr lang="en-GB" b="1" dirty="0" smtClean="0"/>
          </a:p>
          <a:p>
            <a:pPr marL="0" lvl="0" indent="0">
              <a:buNone/>
            </a:pPr>
            <a:r>
              <a:rPr lang="en-GB" dirty="0"/>
              <a:t>By the end of this lesson, I will: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Have </a:t>
            </a:r>
            <a:r>
              <a:rPr lang="en-GB" dirty="0" smtClean="0"/>
              <a:t>a greater </a:t>
            </a:r>
            <a:r>
              <a:rPr lang="en-GB" dirty="0"/>
              <a:t>understanding of the </a:t>
            </a:r>
            <a:r>
              <a:rPr lang="en-GB" dirty="0" smtClean="0"/>
              <a:t>first whole sentence of the poem.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6847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07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Lesson 2 </a:t>
            </a:r>
            <a:r>
              <a:rPr lang="en-GB" sz="3600" b="1" dirty="0" smtClean="0"/>
              <a:t>Resource Sheet Task 1 – Pair work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62200"/>
            <a:ext cx="8305800" cy="3733800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Is the word </a:t>
            </a:r>
            <a:r>
              <a:rPr lang="en-GB" sz="2400" b="1" dirty="0" smtClean="0">
                <a:solidFill>
                  <a:schemeClr val="tx1"/>
                </a:solidFill>
              </a:rPr>
              <a:t>Never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at the beginning of the poem effective? Why?/Why not</a:t>
            </a:r>
            <a:r>
              <a:rPr lang="en-GB" sz="2400" dirty="0" smtClean="0">
                <a:solidFill>
                  <a:schemeClr val="tx1"/>
                </a:solidFill>
              </a:rPr>
              <a:t>?</a:t>
            </a:r>
            <a:br>
              <a:rPr lang="en-GB" sz="2400" dirty="0" smtClean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Which adjectives are linked to </a:t>
            </a:r>
            <a:r>
              <a:rPr lang="en-GB" sz="2400" b="1" dirty="0">
                <a:solidFill>
                  <a:schemeClr val="tx1"/>
                </a:solidFill>
              </a:rPr>
              <a:t>darkness</a:t>
            </a:r>
            <a:r>
              <a:rPr lang="en-GB" sz="2400" dirty="0" smtClean="0">
                <a:solidFill>
                  <a:schemeClr val="tx1"/>
                </a:solidFill>
              </a:rPr>
              <a:t>?</a:t>
            </a:r>
            <a:br>
              <a:rPr lang="en-GB" sz="2400" dirty="0" smtClean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What </a:t>
            </a:r>
            <a:r>
              <a:rPr lang="en-GB" sz="2400" dirty="0" smtClean="0">
                <a:solidFill>
                  <a:schemeClr val="tx1"/>
                </a:solidFill>
              </a:rPr>
              <a:t>or who </a:t>
            </a:r>
            <a:r>
              <a:rPr lang="en-GB" sz="2400" b="1" dirty="0">
                <a:solidFill>
                  <a:schemeClr val="tx1"/>
                </a:solidFill>
              </a:rPr>
              <a:t>tells</a:t>
            </a:r>
            <a:r>
              <a:rPr lang="en-GB" sz="2400" dirty="0" smtClean="0">
                <a:solidFill>
                  <a:schemeClr val="tx1"/>
                </a:solidFill>
              </a:rPr>
              <a:t>?</a:t>
            </a:r>
            <a:br>
              <a:rPr lang="en-GB" sz="2400" dirty="0" smtClean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What does Dylan Thomas say will happen when the world comes to an end in this stanza?</a:t>
            </a:r>
          </a:p>
        </p:txBody>
      </p:sp>
    </p:spTree>
    <p:extLst>
      <p:ext uri="{BB962C8B-B14F-4D97-AF65-F5344CB8AC3E}">
        <p14:creationId xmlns:p14="http://schemas.microsoft.com/office/powerpoint/2010/main" val="284626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90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Lesson 2 Resource Sheet Task 2 – Pair work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When is </a:t>
            </a:r>
            <a:r>
              <a:rPr lang="en-GB" sz="2400" b="1" dirty="0"/>
              <a:t>the child </a:t>
            </a:r>
            <a:r>
              <a:rPr lang="en-GB" sz="2400" dirty="0"/>
              <a:t>first mentioned in the poem?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Who has dominated the poem </a:t>
            </a:r>
            <a:r>
              <a:rPr lang="en-GB" sz="2400" dirty="0" smtClean="0"/>
              <a:t>up until </a:t>
            </a:r>
            <a:r>
              <a:rPr lang="en-GB" sz="2400" dirty="0"/>
              <a:t>now? </a:t>
            </a:r>
            <a:r>
              <a:rPr lang="en-GB" sz="2400" dirty="0" smtClean="0"/>
              <a:t>Write down </a:t>
            </a:r>
            <a:r>
              <a:rPr lang="en-GB" sz="2400" dirty="0"/>
              <a:t>evidence of this.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Why does the poet use the words </a:t>
            </a:r>
            <a:r>
              <a:rPr lang="en-GB" sz="2400" b="1" dirty="0"/>
              <a:t>majesty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b="1" dirty="0"/>
              <a:t>burning</a:t>
            </a:r>
            <a:r>
              <a:rPr lang="en-GB" sz="2400" dirty="0" smtClean="0"/>
              <a:t> </a:t>
            </a:r>
            <a:r>
              <a:rPr lang="en-GB" sz="2400" dirty="0"/>
              <a:t>in connection with the child’s death?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Explain the meaning of the following: </a:t>
            </a:r>
            <a:endParaRPr lang="en-GB" sz="2400" dirty="0" smtClean="0"/>
          </a:p>
          <a:p>
            <a:pPr marL="914400" lvl="1" indent="-514350">
              <a:buFont typeface="+mj-lt"/>
              <a:buAutoNum type="alphaLcPeriod"/>
            </a:pPr>
            <a:r>
              <a:rPr lang="en-GB" sz="2400" dirty="0" smtClean="0"/>
              <a:t>‘enter.. the </a:t>
            </a:r>
            <a:r>
              <a:rPr lang="en-GB" sz="2400" dirty="0"/>
              <a:t>round Zion of the water bead</a:t>
            </a:r>
            <a:r>
              <a:rPr lang="en-GB" sz="2400" dirty="0" smtClean="0"/>
              <a:t>’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2400" dirty="0" smtClean="0"/>
              <a:t> </a:t>
            </a:r>
            <a:r>
              <a:rPr lang="en-GB" sz="2400" dirty="0"/>
              <a:t>‘sow my salt seed</a:t>
            </a:r>
            <a:r>
              <a:rPr lang="en-GB" sz="2400" dirty="0" smtClean="0"/>
              <a:t>’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2400" dirty="0" smtClean="0"/>
              <a:t> </a:t>
            </a:r>
            <a:r>
              <a:rPr lang="en-GB" sz="2400" dirty="0"/>
              <a:t>‘valley of sackcloth</a:t>
            </a:r>
            <a:r>
              <a:rPr lang="en-GB" sz="2400" dirty="0" smtClean="0"/>
              <a:t>’</a:t>
            </a:r>
          </a:p>
          <a:p>
            <a:pPr marL="400050" lvl="1" indent="0">
              <a:buNone/>
            </a:pPr>
            <a:endParaRPr lang="en-GB" sz="3500" dirty="0" smtClean="0"/>
          </a:p>
          <a:p>
            <a:pPr marL="914400" lvl="1" indent="-514350">
              <a:buFont typeface="+mj-lt"/>
              <a:buAutoNum type="alphaLcPeriod"/>
            </a:pPr>
            <a:endParaRPr lang="en-GB" sz="3500" dirty="0"/>
          </a:p>
          <a:p>
            <a:pPr marL="514350" indent="-514350">
              <a:buFont typeface="+mj-lt"/>
              <a:buAutoNum type="arabicPeriod"/>
            </a:pP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131089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Lesson 2 Resource Sheet Task 3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Think – Pair – Share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Consider the answers to following questions individually, then discuss with a </a:t>
            </a:r>
            <a:r>
              <a:rPr lang="en-GB" dirty="0" smtClean="0"/>
              <a:t>partner.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must happen before Dylan Thomas is prepared to mourn the death of the child?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Why do you think he says this?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84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107</TotalTime>
  <Words>158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DYLANTEST</vt:lpstr>
      <vt:lpstr> ‘A Refusal to Mourn the Death, by Fire, of a Child in London’ by Dylan Thomas</vt:lpstr>
      <vt:lpstr>Lesson 2 Resource Sheet Task 1 – Pair work </vt:lpstr>
      <vt:lpstr>Lesson 2 Resource Sheet Task 2 – Pair work</vt:lpstr>
      <vt:lpstr>Lesson 2 Resource Sheet Task 3 Think – Pair – Share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 Refusal to Mourn the Death, by Fire, of a Child in London’ by Dylan Thomas</dc:title>
  <dc:creator>Elin</dc:creator>
  <cp:lastModifiedBy>Matt Barry</cp:lastModifiedBy>
  <cp:revision>23</cp:revision>
  <dcterms:created xsi:type="dcterms:W3CDTF">2006-08-16T00:00:00Z</dcterms:created>
  <dcterms:modified xsi:type="dcterms:W3CDTF">2014-07-08T14:27:32Z</dcterms:modified>
</cp:coreProperties>
</file>