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6" r:id="rId9"/>
    <p:sldId id="267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4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B2c4b23r3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mbsight.org/%2310/51.4788/0.024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62000"/>
          </a:xfrm>
        </p:spPr>
        <p:txBody>
          <a:bodyPr>
            <a:normAutofit/>
          </a:bodyPr>
          <a:lstStyle/>
          <a:p>
            <a:r>
              <a:rPr lang="en-GB" b="1" dirty="0" smtClean="0"/>
              <a:t>Lesson 1 – 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429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By the end of this lesson, I will: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Have an understanding of the poem’s background and its general content.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83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2000" cy="762000"/>
          </a:xfrm>
        </p:spPr>
        <p:txBody>
          <a:bodyPr/>
          <a:lstStyle/>
          <a:p>
            <a:r>
              <a:rPr lang="en-GB" b="1" dirty="0" smtClean="0"/>
              <a:t>Listen to the poem being read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9637"/>
            <a:ext cx="8458200" cy="4525963"/>
          </a:xfrm>
        </p:spPr>
        <p:txBody>
          <a:bodyPr/>
          <a:lstStyle/>
          <a:p>
            <a:r>
              <a:rPr lang="en-GB" dirty="0" smtClean="0"/>
              <a:t>Here is a recording of Dylan Thomas reading of </a:t>
            </a:r>
            <a:r>
              <a:rPr lang="en-GB" dirty="0"/>
              <a:t>‘A Refusal to Mourn the Death, by Fire, of a Child in London</a:t>
            </a:r>
            <a:r>
              <a:rPr lang="en-GB" dirty="0" smtClean="0"/>
              <a:t>’: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www.youtube.com/watch?v=6B2c4b23r3k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are your impressions of the reading?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22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762000"/>
          </a:xfrm>
        </p:spPr>
        <p:txBody>
          <a:bodyPr/>
          <a:lstStyle/>
          <a:p>
            <a:r>
              <a:rPr lang="en-GB" b="1" dirty="0" smtClean="0"/>
              <a:t>Lesson 1 </a:t>
            </a:r>
            <a:r>
              <a:rPr lang="en-GB" b="1" dirty="0"/>
              <a:t>Resource Sheet </a:t>
            </a:r>
            <a:r>
              <a:rPr lang="en-GB" b="1" dirty="0" smtClean="0"/>
              <a:t>Task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600" dirty="0" smtClean="0"/>
              <a:t>In pairs, scan the poem to answer these questions.</a:t>
            </a:r>
          </a:p>
          <a:p>
            <a:pPr marL="0" lvl="0" indent="0">
              <a:buNone/>
            </a:pPr>
            <a:endParaRPr lang="en-GB" sz="2600" dirty="0" smtClean="0"/>
          </a:p>
          <a:p>
            <a:pPr lvl="0"/>
            <a:r>
              <a:rPr lang="en-GB" sz="2600" dirty="0" smtClean="0"/>
              <a:t>How </a:t>
            </a:r>
            <a:r>
              <a:rPr lang="en-GB" sz="2600" dirty="0"/>
              <a:t>many sentences does the poem contain</a:t>
            </a:r>
            <a:r>
              <a:rPr lang="en-GB" sz="2600" dirty="0" smtClean="0"/>
              <a:t>?</a:t>
            </a:r>
          </a:p>
          <a:p>
            <a:pPr marL="0" lvl="0" indent="0">
              <a:buNone/>
            </a:pPr>
            <a:endParaRPr lang="en-GB" sz="2600" dirty="0"/>
          </a:p>
          <a:p>
            <a:pPr lvl="0"/>
            <a:r>
              <a:rPr lang="en-GB" sz="2600" dirty="0"/>
              <a:t>How many lines </a:t>
            </a:r>
            <a:r>
              <a:rPr lang="en-GB" sz="2600" dirty="0" smtClean="0"/>
              <a:t>of the poem does </a:t>
            </a:r>
            <a:r>
              <a:rPr lang="en-GB" sz="2600" dirty="0"/>
              <a:t>each sentence cover</a:t>
            </a:r>
            <a:r>
              <a:rPr lang="en-GB" sz="2600" dirty="0" smtClean="0"/>
              <a:t>?</a:t>
            </a:r>
          </a:p>
          <a:p>
            <a:pPr marL="0" lvl="0" indent="0">
              <a:buNone/>
            </a:pPr>
            <a:endParaRPr lang="en-GB" sz="2600" dirty="0" smtClean="0"/>
          </a:p>
          <a:p>
            <a:pPr lvl="0"/>
            <a:r>
              <a:rPr lang="en-GB" sz="2600" dirty="0" smtClean="0"/>
              <a:t>What is the effect of having a long sentence and other shorter sentences?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49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219199"/>
          </a:xfrm>
        </p:spPr>
        <p:txBody>
          <a:bodyPr/>
          <a:lstStyle/>
          <a:p>
            <a:r>
              <a:rPr lang="en-GB" b="1" dirty="0" smtClean="0"/>
              <a:t>Lesson 1 Starter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458200" cy="43434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Look at these words from the poem.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Can you work out what the poem is about?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Which words provide the best clues?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rgbClr val="C00000"/>
                </a:solidFill>
              </a:rPr>
              <a:t>darkness / silence  / the </a:t>
            </a:r>
            <a:r>
              <a:rPr lang="en-GB" sz="2000" dirty="0">
                <a:solidFill>
                  <a:srgbClr val="C00000"/>
                </a:solidFill>
              </a:rPr>
              <a:t>last light </a:t>
            </a:r>
            <a:r>
              <a:rPr lang="en-GB" sz="2000" dirty="0" smtClean="0">
                <a:solidFill>
                  <a:srgbClr val="C00000"/>
                </a:solidFill>
              </a:rPr>
              <a:t>/ the </a:t>
            </a:r>
            <a:r>
              <a:rPr lang="en-GB" sz="2000" dirty="0">
                <a:solidFill>
                  <a:srgbClr val="C00000"/>
                </a:solidFill>
              </a:rPr>
              <a:t>still </a:t>
            </a:r>
            <a:r>
              <a:rPr lang="en-GB" sz="2000" dirty="0" smtClean="0">
                <a:solidFill>
                  <a:srgbClr val="C00000"/>
                </a:solidFill>
              </a:rPr>
              <a:t>hour /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C00000"/>
                </a:solidFill>
              </a:rPr>
              <a:t>the </a:t>
            </a:r>
            <a:r>
              <a:rPr lang="en-GB" sz="2000" dirty="0">
                <a:solidFill>
                  <a:srgbClr val="C00000"/>
                </a:solidFill>
              </a:rPr>
              <a:t>shadow of a </a:t>
            </a:r>
            <a:r>
              <a:rPr lang="en-GB" sz="2000" dirty="0" smtClean="0">
                <a:solidFill>
                  <a:srgbClr val="C00000"/>
                </a:solidFill>
              </a:rPr>
              <a:t>sound / mourn / a grave truth / majesty and burning / innocence </a:t>
            </a:r>
            <a:r>
              <a:rPr lang="en-GB" sz="2000" dirty="0">
                <a:solidFill>
                  <a:srgbClr val="C00000"/>
                </a:solidFill>
              </a:rPr>
              <a:t>and </a:t>
            </a:r>
            <a:r>
              <a:rPr lang="en-GB" sz="2000" dirty="0" smtClean="0">
                <a:solidFill>
                  <a:srgbClr val="C00000"/>
                </a:solidFill>
              </a:rPr>
              <a:t>youth / 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C00000"/>
                </a:solidFill>
              </a:rPr>
              <a:t>deep  / London’s daughter  / unmourning water 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62000"/>
          </a:xfrm>
        </p:spPr>
        <p:txBody>
          <a:bodyPr/>
          <a:lstStyle/>
          <a:p>
            <a:r>
              <a:rPr lang="en-GB" b="1" dirty="0" smtClean="0"/>
              <a:t>Lesson 1 Resource Sheet Task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 smtClean="0"/>
              <a:t>In pairs:</a:t>
            </a:r>
            <a:br>
              <a:rPr lang="en-GB" b="1" dirty="0" smtClean="0"/>
            </a:br>
            <a:endParaRPr lang="en-GB" b="1" dirty="0"/>
          </a:p>
          <a:p>
            <a:pPr lvl="0"/>
            <a:r>
              <a:rPr lang="en-GB" dirty="0" smtClean="0"/>
              <a:t>This is a poem about the death of a child. What would you expect the title to be?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8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62000"/>
          </a:xfrm>
        </p:spPr>
        <p:txBody>
          <a:bodyPr/>
          <a:lstStyle/>
          <a:p>
            <a:r>
              <a:rPr lang="en-GB" b="1" dirty="0"/>
              <a:t>Lesson 1 Resource Sheet </a:t>
            </a:r>
            <a:r>
              <a:rPr lang="en-GB" b="1" dirty="0" smtClean="0"/>
              <a:t>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title of the poem is: 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None/>
            </a:pPr>
            <a:r>
              <a:rPr lang="en-GB" b="1" dirty="0" smtClean="0"/>
              <a:t>‘A Refusal to Mourn the Death, by Fire, of a Child in London’</a:t>
            </a:r>
            <a:br>
              <a:rPr lang="en-GB" b="1" dirty="0" smtClean="0"/>
            </a:br>
            <a:endParaRPr lang="en-GB" b="1" dirty="0" smtClean="0"/>
          </a:p>
          <a:p>
            <a:pPr marL="0" indent="0">
              <a:buNone/>
            </a:pPr>
            <a:r>
              <a:rPr lang="en-GB" sz="2400" dirty="0" smtClean="0"/>
              <a:t>Write it out on the top of your </a:t>
            </a:r>
            <a:r>
              <a:rPr lang="en-GB" sz="2400" smtClean="0"/>
              <a:t>resource sheet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How do you respond to the title?</a:t>
            </a:r>
          </a:p>
          <a:p>
            <a:r>
              <a:rPr lang="en-GB" sz="2400" dirty="0" smtClean="0"/>
              <a:t>Is the </a:t>
            </a:r>
            <a:r>
              <a:rPr lang="en-GB" sz="2400" dirty="0"/>
              <a:t>title of the poem </a:t>
            </a:r>
            <a:r>
              <a:rPr lang="en-GB" sz="2400" dirty="0" smtClean="0"/>
              <a:t>unexpected? Why/Why not?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52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2000" cy="762000"/>
          </a:xfrm>
        </p:spPr>
        <p:txBody>
          <a:bodyPr/>
          <a:lstStyle/>
          <a:p>
            <a:r>
              <a:rPr lang="en-GB" b="1" dirty="0" smtClean="0"/>
              <a:t>Title of poem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‘A Refusal to Mourn the Death, by Fire, of a Child in London’ by Dylan Thomas, was written and first published in 1945.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Does </a:t>
            </a:r>
            <a:r>
              <a:rPr lang="en-GB" dirty="0"/>
              <a:t>the date 1945 </a:t>
            </a:r>
            <a:r>
              <a:rPr lang="en-GB" dirty="0" smtClean="0"/>
              <a:t>help with </a:t>
            </a:r>
            <a:r>
              <a:rPr lang="en-GB" dirty="0"/>
              <a:t>our understanding of the </a:t>
            </a:r>
            <a:r>
              <a:rPr lang="en-GB" dirty="0" smtClean="0"/>
              <a:t>background of the poem?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00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2000" cy="762000"/>
          </a:xfrm>
        </p:spPr>
        <p:txBody>
          <a:bodyPr/>
          <a:lstStyle/>
          <a:p>
            <a:r>
              <a:rPr lang="en-GB" b="1" dirty="0" smtClean="0"/>
              <a:t>London during WW2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97363"/>
          </a:xfrm>
        </p:spPr>
        <p:txBody>
          <a:bodyPr>
            <a:normAutofit/>
          </a:bodyPr>
          <a:lstStyle/>
          <a:p>
            <a:r>
              <a:rPr lang="en-GB" dirty="0" smtClean="0"/>
              <a:t>London was heavily bombed during the Second World War.</a:t>
            </a:r>
          </a:p>
          <a:p>
            <a:r>
              <a:rPr lang="en-GB" dirty="0" smtClean="0"/>
              <a:t>The Blitz – London attacked over 70 times from September 1940 to May 1941.</a:t>
            </a:r>
          </a:p>
          <a:p>
            <a:r>
              <a:rPr lang="en-GB" dirty="0" smtClean="0"/>
              <a:t>V-1 flying bombs and V-2 rockets (1944-45)</a:t>
            </a:r>
          </a:p>
          <a:p>
            <a:r>
              <a:rPr lang="en-GB" dirty="0" smtClean="0"/>
              <a:t>Map of bombs which fell over London: </a:t>
            </a:r>
            <a:r>
              <a:rPr lang="en-GB" dirty="0">
                <a:hlinkClick r:id="rId2"/>
              </a:rPr>
              <a:t>http://bombsight.org/#</a:t>
            </a:r>
            <a:r>
              <a:rPr lang="en-GB" dirty="0" smtClean="0">
                <a:hlinkClick r:id="rId2"/>
              </a:rPr>
              <a:t>10/51.4788/0.0240</a:t>
            </a:r>
            <a:endParaRPr lang="en-GB" dirty="0" smtClean="0"/>
          </a:p>
          <a:p>
            <a:r>
              <a:rPr lang="en-GB" dirty="0" smtClean="0"/>
              <a:t>Tens of thousands lost their lives.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4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82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London during Blitz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22822"/>
            <a:ext cx="8382000" cy="47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8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82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London during Blitz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37336"/>
            <a:ext cx="8458200" cy="47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82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London during Blitz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0" y="1582578"/>
            <a:ext cx="8477360" cy="47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8488"/>
      </p:ext>
    </p:extLst>
  </p:cSld>
  <p:clrMapOvr>
    <a:masterClrMapping/>
  </p:clrMapOvr>
</p:sld>
</file>

<file path=ppt/theme/theme1.xml><?xml version="1.0" encoding="utf-8"?>
<a:theme xmlns:a="http://schemas.openxmlformats.org/drawingml/2006/main" name="DYLAN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343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DYLANTEST</vt:lpstr>
      <vt:lpstr>Lesson 1 – Overview</vt:lpstr>
      <vt:lpstr>Lesson 1 Starter</vt:lpstr>
      <vt:lpstr>Lesson 1 Resource Sheet Task 1</vt:lpstr>
      <vt:lpstr>Lesson 1 Resource Sheet Task 2</vt:lpstr>
      <vt:lpstr>Title of poem</vt:lpstr>
      <vt:lpstr>London during WW2</vt:lpstr>
      <vt:lpstr>London during Blitz</vt:lpstr>
      <vt:lpstr>London during Blitz</vt:lpstr>
      <vt:lpstr>London during Blitz</vt:lpstr>
      <vt:lpstr>Listen to the poem being read</vt:lpstr>
      <vt:lpstr>Lesson 1 Resource Sheet Task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Starter</dc:title>
  <dc:creator>Elin</dc:creator>
  <cp:lastModifiedBy>Matt Barry</cp:lastModifiedBy>
  <cp:revision>34</cp:revision>
  <dcterms:created xsi:type="dcterms:W3CDTF">2006-08-16T00:00:00Z</dcterms:created>
  <dcterms:modified xsi:type="dcterms:W3CDTF">2014-07-08T14:26:35Z</dcterms:modified>
</cp:coreProperties>
</file>