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7" d="100"/>
          <a:sy n="107" d="100"/>
        </p:scale>
        <p:origin x="-2040" y="-137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heme" Target="theme/theme1.xml"/><Relationship Id="rId2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printerSettings" Target="printerSettings/printerSettings1.bin"/><Relationship Id="rId18" Type="http://schemas.openxmlformats.org/officeDocument/2006/relationships/presProps" Target="presProps.xml"/><Relationship Id="rId1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5022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91490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8462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920470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01320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29285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68359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4865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069024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3209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GB" smtClean="0"/>
              <a:t>Drag picture to placeholder or click icon to add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6463E91-2409-441E-B3BC-8B744D204EA7}" type="datetimeFigureOut">
              <a:rPr lang="en-GB" smtClean="0"/>
              <a:pPr/>
              <a:t>08/07/2014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3062893-2E0E-45E1-B28A-3051A23D844F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70921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2000" cy="762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28800"/>
            <a:ext cx="8229600" cy="42973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6293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3600" b="1" i="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chemeClr val="tx1"/>
          </a:solidFill>
          <a:latin typeface="Arial"/>
          <a:ea typeface="+mn-ea"/>
          <a:cs typeface="Arial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Arial"/>
          <a:ea typeface="+mn-ea"/>
          <a:cs typeface="Arial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Arial"/>
          <a:ea typeface="+mn-ea"/>
          <a:cs typeface="Arial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Arial"/>
          <a:ea typeface="+mn-ea"/>
          <a:cs typeface="Arial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Arial"/>
          <a:ea typeface="+mn-ea"/>
          <a:cs typeface="Arial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jpeg"/><Relationship Id="rId3" Type="http://schemas.openxmlformats.org/officeDocument/2006/relationships/image" Target="../media/image6.jpe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016" y="2130425"/>
            <a:ext cx="7772400" cy="1470025"/>
          </a:xfrm>
        </p:spPr>
        <p:txBody>
          <a:bodyPr/>
          <a:lstStyle/>
          <a:p>
            <a:pPr algn="ctr"/>
            <a:r>
              <a:rPr lang="en-GB" dirty="0" smtClean="0"/>
              <a:t>A Child’s Christmas in Wales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95536" y="3212976"/>
            <a:ext cx="6400800" cy="1752600"/>
          </a:xfrm>
        </p:spPr>
        <p:txBody>
          <a:bodyPr/>
          <a:lstStyle/>
          <a:p>
            <a:r>
              <a:rPr lang="en-GB" dirty="0"/>
              <a:t>b</a:t>
            </a:r>
            <a:r>
              <a:rPr lang="en-GB" dirty="0" smtClean="0"/>
              <a:t>y Dylan Thomas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433596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26840"/>
            <a:ext cx="8382000" cy="762000"/>
          </a:xfrm>
        </p:spPr>
        <p:txBody>
          <a:bodyPr/>
          <a:lstStyle/>
          <a:p>
            <a:r>
              <a:rPr lang="en-GB" dirty="0" smtClean="0"/>
              <a:t>Individual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5973"/>
            <a:ext cx="8229600" cy="4297363"/>
          </a:xfrm>
        </p:spPr>
        <p:txBody>
          <a:bodyPr/>
          <a:lstStyle/>
          <a:p>
            <a:r>
              <a:rPr lang="en-GB" dirty="0" smtClean="0"/>
              <a:t>Complete the storyboard based on your chosen memory.  Make sure that you carefully consider your descriptions.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7463759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68760"/>
            <a:ext cx="8382000" cy="762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Lesson 4</a:t>
            </a:r>
            <a:br>
              <a:rPr lang="en-GB" dirty="0" smtClean="0"/>
            </a:br>
            <a:r>
              <a:rPr lang="en-GB" dirty="0" smtClean="0"/>
              <a:t>Learning Objectives</a:t>
            </a:r>
            <a:endParaRPr lang="en-GB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467544" y="2492896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>
            <a:lvl1pPr marL="274320" indent="-274320" algn="l" rtl="0" eaLnBrk="1" latinLnBrk="0" hangingPunct="1">
              <a:spcBef>
                <a:spcPts val="600"/>
              </a:spcBef>
              <a:buClr>
                <a:schemeClr val="accent1"/>
              </a:buClr>
              <a:buSzPct val="70000"/>
              <a:buFont typeface="Wingdings"/>
              <a:buChar char=""/>
              <a:defRPr kumimoji="0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40080" indent="-274320" algn="l" rtl="0" eaLnBrk="1" latinLnBrk="0" hangingPunct="1">
              <a:spcBef>
                <a:spcPct val="200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18872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"/>
              <a:defRPr kumimoji="0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463040" indent="-182880" algn="l" rtl="0" eaLnBrk="1" latinLnBrk="0" hangingPunct="1">
              <a:spcBef>
                <a:spcPct val="20000"/>
              </a:spcBef>
              <a:buClr>
                <a:schemeClr val="accent2">
                  <a:tint val="60000"/>
                </a:schemeClr>
              </a:buClr>
              <a:buSzPct val="68000"/>
              <a:buFont typeface="Wingdings 2"/>
              <a:buChar char=""/>
              <a:defRPr kumimoji="0"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737360" indent="-182880" algn="l" rtl="0" eaLnBrk="1" latinLnBrk="0" hangingPunct="1">
              <a:spcBef>
                <a:spcPct val="20000"/>
              </a:spcBef>
              <a:buClr>
                <a:schemeClr val="accent1"/>
              </a:buClr>
              <a:buChar char="•"/>
              <a:defRPr kumimoji="0"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11680" indent="-182880" algn="l" rtl="0" eaLnBrk="1" latinLnBrk="0" hangingPunct="1">
              <a:spcBef>
                <a:spcPct val="20000"/>
              </a:spcBef>
              <a:buClr>
                <a:schemeClr val="accent1">
                  <a:tint val="60000"/>
                </a:schemeClr>
              </a:buClr>
              <a:buSzPct val="60000"/>
              <a:buFont typeface="Wingdings"/>
              <a:buChar char="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286000" indent="-182880" algn="l" rtl="0" eaLnBrk="1" latinLnBrk="0" hangingPunct="1">
              <a:spcBef>
                <a:spcPct val="20000"/>
              </a:spcBef>
              <a:buClr>
                <a:schemeClr val="accent2"/>
              </a:buClr>
              <a:buChar char="•"/>
              <a:defRPr kumimoji="0" sz="1400" kern="1200" cap="small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560320" indent="-182880" algn="l" rtl="0" eaLnBrk="1" latinLnBrk="0" hangingPunct="1">
              <a:spcBef>
                <a:spcPct val="20000"/>
              </a:spcBef>
              <a:buClr>
                <a:schemeClr val="accent1">
                  <a:shade val="75000"/>
                </a:schemeClr>
              </a:buClr>
              <a:buChar char="•"/>
              <a:defRPr kumimoji="0" sz="14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GB" dirty="0" smtClean="0"/>
              <a:t>By the end of the lesson I will:</a:t>
            </a:r>
          </a:p>
          <a:p>
            <a:pPr>
              <a:buFont typeface="Arial"/>
              <a:buChar char="•"/>
            </a:pPr>
            <a:r>
              <a:rPr lang="en-GB" dirty="0" smtClean="0"/>
              <a:t>be able to understand imagery and its use in creating descriptions;</a:t>
            </a:r>
          </a:p>
          <a:p>
            <a:pPr>
              <a:buFont typeface="Arial"/>
              <a:buChar char="•"/>
            </a:pPr>
            <a:r>
              <a:rPr lang="en-GB" dirty="0"/>
              <a:t>b</a:t>
            </a:r>
            <a:r>
              <a:rPr lang="en-GB" dirty="0" smtClean="0"/>
              <a:t>e able to apply my understanding of the terms ‘metaphor’ and ‘simile’.</a:t>
            </a:r>
          </a:p>
          <a:p>
            <a:endParaRPr lang="en-GB" dirty="0" smtClean="0"/>
          </a:p>
          <a:p>
            <a:pPr>
              <a:buFont typeface="Arial" charset="0"/>
              <a:buNone/>
            </a:pPr>
            <a:r>
              <a:rPr lang="en-GB" dirty="0" smtClean="0"/>
              <a:t>A metaphor is?</a:t>
            </a:r>
          </a:p>
          <a:p>
            <a:pPr>
              <a:buFont typeface="Arial" charset="0"/>
              <a:buNone/>
            </a:pPr>
            <a:r>
              <a:rPr lang="en-GB" dirty="0" smtClean="0"/>
              <a:t>A simile is?</a:t>
            </a:r>
          </a:p>
          <a:p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231805071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dirty="0" smtClean="0"/>
              <a:t>Simile</a:t>
            </a:r>
            <a:endParaRPr lang="en-US" dirty="0" smtClean="0"/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446856" y="1895648"/>
            <a:ext cx="8229600" cy="2757488"/>
          </a:xfrm>
        </p:spPr>
        <p:txBody>
          <a:bodyPr/>
          <a:lstStyle/>
          <a:p>
            <a:pPr>
              <a:buNone/>
            </a:pPr>
            <a:r>
              <a:rPr lang="en-GB" dirty="0" smtClean="0"/>
              <a:t>    A </a:t>
            </a:r>
            <a:r>
              <a:rPr lang="en-GB" dirty="0"/>
              <a:t>simile compares two unlike things. Similes </a:t>
            </a:r>
            <a:r>
              <a:rPr lang="en-GB" dirty="0" smtClean="0"/>
              <a:t>use the </a:t>
            </a:r>
            <a:r>
              <a:rPr lang="en-GB" dirty="0"/>
              <a:t>words ‘like’ or ‘as’</a:t>
            </a:r>
          </a:p>
          <a:p>
            <a:pPr eaLnBrk="1" hangingPunct="1">
              <a:buFont typeface="Arial" charset="0"/>
              <a:buNone/>
            </a:pPr>
            <a:endParaRPr lang="en-GB" sz="2800" dirty="0" smtClean="0"/>
          </a:p>
          <a:p>
            <a:pPr eaLnBrk="1" hangingPunct="1">
              <a:buFont typeface="Arial" charset="0"/>
              <a:buNone/>
            </a:pPr>
            <a:r>
              <a:rPr lang="en-GB" sz="2800" dirty="0" smtClean="0"/>
              <a:t>Snow drifted</a:t>
            </a:r>
            <a:r>
              <a:rPr lang="en-GB" sz="2800" b="1" u="sng" dirty="0" smtClean="0">
                <a:solidFill>
                  <a:srgbClr val="FF0000"/>
                </a:solidFill>
              </a:rPr>
              <a:t> like </a:t>
            </a:r>
            <a:r>
              <a:rPr lang="en-GB" sz="2800" dirty="0" smtClean="0"/>
              <a:t>dove feathers from the sky.</a:t>
            </a:r>
          </a:p>
          <a:p>
            <a:pPr eaLnBrk="1" hangingPunct="1">
              <a:buFont typeface="Arial" charset="0"/>
              <a:buNone/>
            </a:pPr>
            <a:endParaRPr lang="en-GB" sz="2800" dirty="0" smtClean="0"/>
          </a:p>
          <a:p>
            <a:pPr eaLnBrk="1" hangingPunct="1">
              <a:buFont typeface="Arial" charset="0"/>
              <a:buNone/>
            </a:pPr>
            <a:endParaRPr lang="en-US" dirty="0" smtClean="0"/>
          </a:p>
        </p:txBody>
      </p:sp>
      <p:pic>
        <p:nvPicPr>
          <p:cNvPr id="4100" name="Picture 2" descr="http://t2.gstatic.com/images?q=tbn:ANd9GcQrXMKLJzuBfrOdpZBEIjc8p9AMOYjEnz8TSpvXadLtcymPkxNzWA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9236" y="4437112"/>
            <a:ext cx="1406500" cy="159314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1" name="Picture 4" descr="http://t0.gstatic.com/images?q=tbn:ANd9GcT959A3EDjl-nuXCAqvVolOWxAX1wJbmZRg_5gL0HGO1Li1KJlMoQ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509120"/>
            <a:ext cx="1426408" cy="14980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102" name="Picture 6" descr="http://t1.gstatic.com/images?q=tbn:ANd9GcS6XeJ4Gh-VVAofoxDm4_3qr-OP1kD2wLATZCH7PSaBk9gGyZTC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50471" y="4293096"/>
            <a:ext cx="1565945" cy="165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7995965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467544" y="836712"/>
            <a:ext cx="7467600" cy="1143000"/>
          </a:xfrm>
        </p:spPr>
        <p:txBody>
          <a:bodyPr/>
          <a:lstStyle/>
          <a:p>
            <a:pPr eaLnBrk="1" hangingPunct="1"/>
            <a:r>
              <a:rPr lang="en-GB" dirty="0" smtClean="0"/>
              <a:t>Metaphor</a:t>
            </a:r>
            <a:endParaRPr lang="en-US" dirty="0" smtClean="0"/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518864" y="1855366"/>
            <a:ext cx="8229600" cy="4525962"/>
          </a:xfrm>
        </p:spPr>
        <p:txBody>
          <a:bodyPr/>
          <a:lstStyle/>
          <a:p>
            <a:pPr eaLnBrk="1" hangingPunct="1">
              <a:buFont typeface="Arial" charset="0"/>
              <a:buNone/>
            </a:pPr>
            <a:r>
              <a:rPr lang="en-GB" sz="2800" dirty="0" smtClean="0"/>
              <a:t>	Metaphors compare two unlike things by stating that one thing </a:t>
            </a:r>
            <a:r>
              <a:rPr lang="en-GB" sz="2800" b="1" dirty="0" smtClean="0"/>
              <a:t>is</a:t>
            </a:r>
            <a:r>
              <a:rPr lang="en-GB" sz="2800" dirty="0" smtClean="0"/>
              <a:t> another.</a:t>
            </a:r>
          </a:p>
          <a:p>
            <a:pPr eaLnBrk="1" hangingPunct="1">
              <a:buFont typeface="Arial" charset="0"/>
              <a:buNone/>
            </a:pPr>
            <a:endParaRPr lang="en-GB" sz="2800" dirty="0" smtClean="0"/>
          </a:p>
          <a:p>
            <a:pPr eaLnBrk="1" hangingPunct="1">
              <a:buFont typeface="Arial" charset="0"/>
              <a:buNone/>
            </a:pPr>
            <a:r>
              <a:rPr lang="en-GB" sz="2800" dirty="0" smtClean="0"/>
              <a:t>A </a:t>
            </a:r>
            <a:r>
              <a:rPr lang="en-GB" sz="2800" b="1" u="sng" dirty="0" smtClean="0">
                <a:solidFill>
                  <a:srgbClr val="FF0000"/>
                </a:solidFill>
              </a:rPr>
              <a:t>blanket of snow</a:t>
            </a:r>
            <a:r>
              <a:rPr lang="en-GB" sz="2800" dirty="0" smtClean="0"/>
              <a:t> settled on the landscape.</a:t>
            </a:r>
          </a:p>
          <a:p>
            <a:pPr eaLnBrk="1" hangingPunct="1">
              <a:buFont typeface="Arial" charset="0"/>
              <a:buNone/>
            </a:pPr>
            <a:endParaRPr lang="en-GB" sz="2800" dirty="0" smtClean="0"/>
          </a:p>
        </p:txBody>
      </p:sp>
      <p:pic>
        <p:nvPicPr>
          <p:cNvPr id="5125" name="Picture 4" descr="http://us.123rf.com/400wm/91/182/meikis/meikis1010/meikis101000018/8023773-abstract-red-christmas-star-ornament-background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1550" y="4149080"/>
            <a:ext cx="2000250" cy="2000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126" name="Picture 6" descr="http://ts3.mm.bing.net/images/thumbnail.aspx?q=1407216589402&amp;id=f6ae0575427c7cd0ad8bc5ded95e48e3&amp;url=http%3a%2f%2fwww.cambridgecandle.com%2fcandle_online%2fjan_feb1999%2fimages%2fclipart_images%2fSnowflake_024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0" y="4149080"/>
            <a:ext cx="17922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735685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298848"/>
            <a:ext cx="8382000" cy="762000"/>
          </a:xfrm>
        </p:spPr>
        <p:txBody>
          <a:bodyPr/>
          <a:lstStyle/>
          <a:p>
            <a:r>
              <a:rPr lang="en-GB" dirty="0" smtClean="0"/>
              <a:t>Individual Task: Worksheet 4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444005"/>
            <a:ext cx="8229600" cy="4297363"/>
          </a:xfrm>
        </p:spPr>
        <p:txBody>
          <a:bodyPr/>
          <a:lstStyle/>
          <a:p>
            <a:r>
              <a:rPr lang="en-GB" dirty="0" smtClean="0"/>
              <a:t>After reading through the extract, focus on the boxed section in the middle.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Complete the table and identify whether the example is a metaphor or simile and draw an example of the imagery used.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8775514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96752"/>
            <a:ext cx="8382000" cy="762000"/>
          </a:xfrm>
        </p:spPr>
        <p:txBody>
          <a:bodyPr/>
          <a:lstStyle/>
          <a:p>
            <a:r>
              <a:rPr lang="en-GB" dirty="0" smtClean="0"/>
              <a:t>Lesson 5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27981"/>
            <a:ext cx="8229600" cy="4297363"/>
          </a:xfrm>
        </p:spPr>
        <p:txBody>
          <a:bodyPr/>
          <a:lstStyle/>
          <a:p>
            <a:r>
              <a:rPr lang="en-GB" dirty="0" smtClean="0"/>
              <a:t>Re-write your Christmas memory keeping in mind the features that have been used by Dylan Thomas in his writing.  Make sure that you refer to the checklist.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Complete the self-assessment task once you have written your description.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86725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2824"/>
            <a:ext cx="8382000" cy="762000"/>
          </a:xfrm>
        </p:spPr>
        <p:txBody>
          <a:bodyPr/>
          <a:lstStyle/>
          <a:p>
            <a:r>
              <a:rPr lang="en-GB" dirty="0" smtClean="0"/>
              <a:t>Lesson One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5973"/>
            <a:ext cx="8229600" cy="4297363"/>
          </a:xfrm>
        </p:spPr>
        <p:txBody>
          <a:bodyPr/>
          <a:lstStyle/>
          <a:p>
            <a:pPr marL="0" indent="0">
              <a:buNone/>
            </a:pPr>
            <a:r>
              <a:rPr lang="en-GB" b="1" dirty="0" smtClean="0"/>
              <a:t>Learning Objectives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By the end of the lesson I will:</a:t>
            </a:r>
          </a:p>
          <a:p>
            <a:r>
              <a:rPr lang="en-GB" dirty="0" smtClean="0"/>
              <a:t>have discussed my own Christmas memories;</a:t>
            </a:r>
          </a:p>
          <a:p>
            <a:r>
              <a:rPr lang="en-GB" dirty="0" smtClean="0"/>
              <a:t>have written about my chosen memory.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12138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2824"/>
            <a:ext cx="8382000" cy="762000"/>
          </a:xfrm>
        </p:spPr>
        <p:txBody>
          <a:bodyPr/>
          <a:lstStyle/>
          <a:p>
            <a:r>
              <a:rPr lang="en-GB" dirty="0" smtClean="0"/>
              <a:t>Christmas…what about yours?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104456"/>
          </a:xfrm>
        </p:spPr>
        <p:txBody>
          <a:bodyPr>
            <a:normAutofit fontScale="92500" lnSpcReduction="20000"/>
          </a:bodyPr>
          <a:lstStyle/>
          <a:p>
            <a:r>
              <a:rPr lang="en-GB" dirty="0" smtClean="0"/>
              <a:t>Think ~ Pair ~ Share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Discuss what Christmas means to you and come up with a list of 10 words associated with Christmas.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For example: presents, crackers, etc.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Discuss with your partner.</a:t>
            </a:r>
            <a:endParaRPr lang="en-GB" dirty="0"/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Share these ideas with the class.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991362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4832"/>
            <a:ext cx="8382000" cy="762000"/>
          </a:xfrm>
        </p:spPr>
        <p:txBody>
          <a:bodyPr/>
          <a:lstStyle/>
          <a:p>
            <a:r>
              <a:rPr lang="en-GB" dirty="0" smtClean="0"/>
              <a:t>Description of Christmas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5973"/>
            <a:ext cx="8229600" cy="4297363"/>
          </a:xfrm>
        </p:spPr>
        <p:txBody>
          <a:bodyPr/>
          <a:lstStyle/>
          <a:p>
            <a:r>
              <a:rPr lang="en-GB" dirty="0" smtClean="0"/>
              <a:t>Class Discussion:</a:t>
            </a:r>
          </a:p>
          <a:p>
            <a:pPr marL="0" indent="0">
              <a:buNone/>
            </a:pPr>
            <a:r>
              <a:rPr lang="en-GB" dirty="0" smtClean="0"/>
              <a:t>What is an adjective?</a:t>
            </a:r>
          </a:p>
          <a:p>
            <a:endParaRPr lang="en-GB" dirty="0"/>
          </a:p>
          <a:p>
            <a:r>
              <a:rPr lang="en-GB" dirty="0" smtClean="0"/>
              <a:t>Individual Task: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Make a list of at least 10 </a:t>
            </a:r>
            <a:r>
              <a:rPr lang="en-GB" b="1" u="sng" dirty="0" smtClean="0"/>
              <a:t>adjectives</a:t>
            </a:r>
            <a:r>
              <a:rPr lang="en-GB" dirty="0" smtClean="0"/>
              <a:t> that you feel describe your Christmas.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663845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4832"/>
            <a:ext cx="8382000" cy="762000"/>
          </a:xfrm>
        </p:spPr>
        <p:txBody>
          <a:bodyPr>
            <a:normAutofit/>
          </a:bodyPr>
          <a:lstStyle/>
          <a:p>
            <a:r>
              <a:rPr lang="en-GB" b="1" dirty="0" smtClean="0"/>
              <a:t>Cold</a:t>
            </a:r>
            <a:r>
              <a:rPr lang="en-GB" dirty="0" smtClean="0"/>
              <a:t> writing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2132856"/>
            <a:ext cx="8229600" cy="4297363"/>
          </a:xfrm>
        </p:spPr>
        <p:txBody>
          <a:bodyPr/>
          <a:lstStyle/>
          <a:p>
            <a:r>
              <a:rPr lang="en-GB" dirty="0" smtClean="0"/>
              <a:t>A cold writing task is a task that you will undertake before we discuss features of descriptive writing.  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TASK: Write a short description of Christmas the way that you remember it.  Remember that you must keep your writing as lively and engaging as possible.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7941404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8472" y="1082824"/>
            <a:ext cx="8382000" cy="762000"/>
          </a:xfrm>
        </p:spPr>
        <p:txBody>
          <a:bodyPr/>
          <a:lstStyle/>
          <a:p>
            <a:r>
              <a:rPr lang="en-GB" dirty="0" smtClean="0"/>
              <a:t>Lesson 2: Descriptive Writing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39949"/>
            <a:ext cx="8229600" cy="4297363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b="1" dirty="0" smtClean="0"/>
              <a:t>Learning Objectives</a:t>
            </a:r>
            <a:br>
              <a:rPr lang="en-GB" b="1" dirty="0" smtClean="0"/>
            </a:br>
            <a:endParaRPr lang="en-GB" b="1" dirty="0" smtClean="0"/>
          </a:p>
          <a:p>
            <a:pPr marL="0" indent="0">
              <a:buNone/>
            </a:pPr>
            <a:r>
              <a:rPr lang="en-GB" dirty="0" smtClean="0"/>
              <a:t>By the end of the lesson I will:</a:t>
            </a:r>
          </a:p>
          <a:p>
            <a:r>
              <a:rPr lang="en-GB" dirty="0"/>
              <a:t>h</a:t>
            </a:r>
            <a:r>
              <a:rPr lang="en-GB" dirty="0" smtClean="0"/>
              <a:t>ave a better understanding of the key features of descriptive writing;</a:t>
            </a:r>
          </a:p>
          <a:p>
            <a:r>
              <a:rPr lang="en-GB" dirty="0"/>
              <a:t>h</a:t>
            </a:r>
            <a:r>
              <a:rPr lang="en-GB" dirty="0" smtClean="0"/>
              <a:t>ave annotated an extract from ‘A Child’s Christmas in Wales’.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 smtClean="0"/>
              <a:t>Class Discussion:</a:t>
            </a:r>
          </a:p>
          <a:p>
            <a:r>
              <a:rPr lang="en-GB" dirty="0" smtClean="0"/>
              <a:t>What are the main features of descriptive writing? </a:t>
            </a:r>
          </a:p>
        </p:txBody>
      </p:sp>
    </p:spTree>
    <p:extLst>
      <p:ext uri="{BB962C8B-B14F-4D97-AF65-F5344CB8AC3E}">
        <p14:creationId xmlns:p14="http://schemas.microsoft.com/office/powerpoint/2010/main" val="197399335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938808"/>
            <a:ext cx="8382000" cy="762000"/>
          </a:xfrm>
        </p:spPr>
        <p:txBody>
          <a:bodyPr/>
          <a:lstStyle/>
          <a:p>
            <a:r>
              <a:rPr lang="en-GB" dirty="0" smtClean="0"/>
              <a:t>Individual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76808" y="1672208"/>
            <a:ext cx="7467600" cy="4205064"/>
          </a:xfrm>
        </p:spPr>
        <p:txBody>
          <a:bodyPr/>
          <a:lstStyle/>
          <a:p>
            <a:r>
              <a:rPr lang="en-GB" dirty="0" smtClean="0"/>
              <a:t>Complete </a:t>
            </a:r>
            <a:r>
              <a:rPr lang="en-GB" dirty="0"/>
              <a:t>the table on Worksheet 1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05766875"/>
              </p:ext>
            </p:extLst>
          </p:nvPr>
        </p:nvGraphicFramePr>
        <p:xfrm>
          <a:off x="827584" y="2348880"/>
          <a:ext cx="7467600" cy="369556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53753"/>
                <a:gridCol w="4913847"/>
              </a:tblGrid>
              <a:tr h="38337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Feature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2000" kern="1200">
                          <a:effectLst/>
                          <a:latin typeface="Calibri" pitchFamily="34" charset="0"/>
                          <a:cs typeface="Calibri" pitchFamily="34" charset="0"/>
                        </a:rPr>
                        <a:t>Purpose</a:t>
                      </a:r>
                      <a:endParaRPr lang="en-GB" sz="90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37163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>
                          <a:effectLst/>
                          <a:latin typeface="Calibri" pitchFamily="34" charset="0"/>
                          <a:cs typeface="Calibri" pitchFamily="34" charset="0"/>
                        </a:rPr>
                        <a:t>Adjectives</a:t>
                      </a:r>
                      <a:endParaRPr lang="en-GB" sz="90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kern="1200">
                          <a:effectLst/>
                          <a:latin typeface="Calibri" pitchFamily="34" charset="0"/>
                          <a:cs typeface="Calibri" pitchFamily="34" charset="0"/>
                        </a:rPr>
                        <a:t>Used to describe and to create a specific atmosphere.</a:t>
                      </a:r>
                      <a:endParaRPr lang="en-GB" sz="90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438863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  <a:latin typeface="Calibri" pitchFamily="34" charset="0"/>
                          <a:cs typeface="Calibri" pitchFamily="34" charset="0"/>
                        </a:rPr>
                        <a:t>Metaphor</a:t>
                      </a:r>
                      <a:endParaRPr lang="en-GB" sz="90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452966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  <a:latin typeface="Calibri" pitchFamily="34" charset="0"/>
                          <a:cs typeface="Calibri" pitchFamily="34" charset="0"/>
                        </a:rPr>
                        <a:t>Simile</a:t>
                      </a:r>
                      <a:endParaRPr lang="en-GB" sz="90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413941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  <a:latin typeface="Calibri" pitchFamily="34" charset="0"/>
                          <a:cs typeface="Calibri" pitchFamily="34" charset="0"/>
                        </a:rPr>
                        <a:t>Personification</a:t>
                      </a:r>
                      <a:endParaRPr lang="en-GB" sz="90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</a:pPr>
                      <a:endParaRPr lang="en-GB" sz="90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5406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  <a:latin typeface="Calibri" pitchFamily="34" charset="0"/>
                          <a:cs typeface="Calibri" pitchFamily="34" charset="0"/>
                        </a:rPr>
                        <a:t>Alliteration</a:t>
                      </a:r>
                      <a:endParaRPr lang="en-GB" sz="90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GB" sz="90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GB" sz="90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38624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Onomatopoeia</a:t>
                      </a:r>
                      <a:endParaRPr lang="en-GB" sz="9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  <a:tr h="540684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 smtClean="0">
                          <a:effectLst/>
                          <a:latin typeface="Calibri" pitchFamily="34" charset="0"/>
                          <a:cs typeface="Calibri" pitchFamily="34" charset="0"/>
                        </a:rPr>
                        <a:t>Using the five senses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Calibri" pitchFamily="34" charset="0"/>
                        <a:cs typeface="Calibri" pitchFamily="34" charset="0"/>
                      </a:endParaRP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GB" sz="1500" dirty="0">
                          <a:effectLst/>
                          <a:latin typeface="Calibri" pitchFamily="34" charset="0"/>
                          <a:cs typeface="Calibri" pitchFamily="34" charset="0"/>
                        </a:rPr>
                        <a:t> </a:t>
                      </a:r>
                      <a:endParaRPr lang="en-GB" sz="900" dirty="0">
                        <a:effectLst/>
                        <a:latin typeface="Calibri" pitchFamily="34" charset="0"/>
                        <a:ea typeface="PMingLiU"/>
                        <a:cs typeface="Calibri" pitchFamily="34" charset="0"/>
                      </a:endParaRPr>
                    </a:p>
                  </a:txBody>
                  <a:tcPr marL="76613" marR="76613" marT="38306" marB="38306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114766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54832"/>
            <a:ext cx="8382000" cy="762000"/>
          </a:xfrm>
        </p:spPr>
        <p:txBody>
          <a:bodyPr/>
          <a:lstStyle/>
          <a:p>
            <a:r>
              <a:rPr lang="en-GB" dirty="0" smtClean="0"/>
              <a:t>Paired Task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55973"/>
            <a:ext cx="8229600" cy="4297363"/>
          </a:xfrm>
        </p:spPr>
        <p:txBody>
          <a:bodyPr/>
          <a:lstStyle/>
          <a:p>
            <a:r>
              <a:rPr lang="en-GB" dirty="0" smtClean="0"/>
              <a:t>Read through the extract on Worksheet 2;</a:t>
            </a:r>
          </a:p>
          <a:p>
            <a:r>
              <a:rPr lang="en-GB" dirty="0" smtClean="0"/>
              <a:t>Highlight any examples of the techniques from your table that are present in the extract.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For example: “like a cold and headlong moon” is use of a simile.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6122066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082824"/>
            <a:ext cx="8382000" cy="762000"/>
          </a:xfrm>
        </p:spPr>
        <p:txBody>
          <a:bodyPr/>
          <a:lstStyle/>
          <a:p>
            <a:r>
              <a:rPr lang="en-GB" dirty="0" smtClean="0"/>
              <a:t>Lesson 3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856" y="2011957"/>
            <a:ext cx="8229600" cy="4153347"/>
          </a:xfrm>
        </p:spPr>
        <p:txBody>
          <a:bodyPr>
            <a:normAutofit lnSpcReduction="10000"/>
          </a:bodyPr>
          <a:lstStyle/>
          <a:p>
            <a:r>
              <a:rPr lang="en-GB" dirty="0" smtClean="0"/>
              <a:t>Dylan Thomas said that finding a Christmas memory in his mind was like plunging your hand into the snow and pulling one out.</a:t>
            </a:r>
          </a:p>
          <a:p>
            <a:pPr marL="0" indent="0">
              <a:buNone/>
            </a:pPr>
            <a:endParaRPr lang="en-GB" dirty="0" smtClean="0"/>
          </a:p>
          <a:p>
            <a:r>
              <a:rPr lang="en-GB" dirty="0" smtClean="0"/>
              <a:t>Write your favourite or most memorable Christmas memory on the card given to you by your teacher.</a:t>
            </a:r>
          </a:p>
          <a:p>
            <a:pPr marL="0" indent="0">
              <a:buNone/>
            </a:pPr>
            <a:endParaRPr lang="en-GB" dirty="0"/>
          </a:p>
          <a:p>
            <a:r>
              <a:rPr lang="en-GB" dirty="0" smtClean="0"/>
              <a:t>Be ready to share this memory with the class!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84947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YLANTES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DYLANTEST.thmx</Template>
  <TotalTime>76</TotalTime>
  <Words>486</Words>
  <Application>Microsoft Macintosh PowerPoint</Application>
  <PresentationFormat>On-screen Show (4:3)</PresentationFormat>
  <Paragraphs>91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DYLANTEST</vt:lpstr>
      <vt:lpstr>A Child’s Christmas in Wales</vt:lpstr>
      <vt:lpstr>Lesson One</vt:lpstr>
      <vt:lpstr>Christmas…what about yours?</vt:lpstr>
      <vt:lpstr>Description of Christmas</vt:lpstr>
      <vt:lpstr>Cold writing task</vt:lpstr>
      <vt:lpstr>Lesson 2: Descriptive Writing</vt:lpstr>
      <vt:lpstr>Individual Task</vt:lpstr>
      <vt:lpstr>Paired Task</vt:lpstr>
      <vt:lpstr>Lesson 3</vt:lpstr>
      <vt:lpstr>Individual Task</vt:lpstr>
      <vt:lpstr>Lesson 4 Learning Objectives</vt:lpstr>
      <vt:lpstr>Simile</vt:lpstr>
      <vt:lpstr>Metaphor</vt:lpstr>
      <vt:lpstr>Individual Task: Worksheet 4</vt:lpstr>
      <vt:lpstr>Lesson 5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Child’s Christmas in Wales</dc:title>
  <dc:creator>Kathy</dc:creator>
  <cp:lastModifiedBy>Matt Barry</cp:lastModifiedBy>
  <cp:revision>20</cp:revision>
  <dcterms:created xsi:type="dcterms:W3CDTF">2014-01-22T18:25:01Z</dcterms:created>
  <dcterms:modified xsi:type="dcterms:W3CDTF">2014-07-08T15:28:20Z</dcterms:modified>
</cp:coreProperties>
</file>