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040" y="-1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63E91-2409-441E-B3BC-8B744D204EA7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062893-2E0E-45E1-B28A-3051A23D84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16" y="2130425"/>
            <a:ext cx="7772400" cy="1470025"/>
          </a:xfrm>
        </p:spPr>
        <p:txBody>
          <a:bodyPr/>
          <a:lstStyle/>
          <a:p>
            <a:pPr algn="ctr"/>
            <a:r>
              <a:rPr lang="en-GB" dirty="0" smtClean="0"/>
              <a:t>A Child’s Christmas in Wales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5536" y="3212976"/>
            <a:ext cx="6400800" cy="1752600"/>
          </a:xfrm>
        </p:spPr>
        <p:txBody>
          <a:bodyPr/>
          <a:lstStyle/>
          <a:p>
            <a:r>
              <a:rPr lang="en-GB" dirty="0"/>
              <a:t>b</a:t>
            </a:r>
            <a:r>
              <a:rPr lang="en-GB" dirty="0" smtClean="0"/>
              <a:t>y Dylan Thomas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33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6840"/>
            <a:ext cx="8382000" cy="762000"/>
          </a:xfrm>
        </p:spPr>
        <p:txBody>
          <a:bodyPr/>
          <a:lstStyle/>
          <a:p>
            <a:r>
              <a:rPr lang="en-GB" dirty="0" smtClean="0"/>
              <a:t>Individual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5973"/>
            <a:ext cx="8229600" cy="4297363"/>
          </a:xfrm>
        </p:spPr>
        <p:txBody>
          <a:bodyPr/>
          <a:lstStyle/>
          <a:p>
            <a:r>
              <a:rPr lang="en-GB" dirty="0" smtClean="0"/>
              <a:t>Complete the storyboard based on your chosen memory.  Make sure that you carefully consider your descriptions.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637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Lesson 4</a:t>
            </a:r>
            <a:br>
              <a:rPr lang="en-GB" dirty="0" smtClean="0"/>
            </a:br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492896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By the end of the lesson I will:</a:t>
            </a:r>
          </a:p>
          <a:p>
            <a:pPr>
              <a:buFont typeface="Arial"/>
              <a:buChar char="•"/>
            </a:pPr>
            <a:r>
              <a:rPr lang="en-GB" dirty="0" smtClean="0"/>
              <a:t>be able to understand imagery and its use in creating descriptions;</a:t>
            </a:r>
          </a:p>
          <a:p>
            <a:pPr>
              <a:buFont typeface="Arial"/>
              <a:buChar char="•"/>
            </a:pPr>
            <a:r>
              <a:rPr lang="en-GB" dirty="0"/>
              <a:t>b</a:t>
            </a:r>
            <a:r>
              <a:rPr lang="en-GB" dirty="0" smtClean="0"/>
              <a:t>e able to apply my understanding of the terms ‘metaphor’ and ‘simile’.</a:t>
            </a:r>
          </a:p>
          <a:p>
            <a:endParaRPr lang="en-GB" dirty="0" smtClean="0"/>
          </a:p>
          <a:p>
            <a:pPr>
              <a:buFont typeface="Arial" charset="0"/>
              <a:buNone/>
            </a:pPr>
            <a:r>
              <a:rPr lang="en-GB" dirty="0" smtClean="0"/>
              <a:t>A metaphor is?</a:t>
            </a:r>
          </a:p>
          <a:p>
            <a:pPr>
              <a:buFont typeface="Arial" charset="0"/>
              <a:buNone/>
            </a:pPr>
            <a:r>
              <a:rPr lang="en-GB" dirty="0" smtClean="0"/>
              <a:t>A simile is?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1805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Simile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46856" y="1895648"/>
            <a:ext cx="8229600" cy="275748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 A </a:t>
            </a:r>
            <a:r>
              <a:rPr lang="en-GB" dirty="0"/>
              <a:t>simile compares two unlike things. Similes </a:t>
            </a:r>
            <a:r>
              <a:rPr lang="en-GB" dirty="0" smtClean="0"/>
              <a:t>use the </a:t>
            </a:r>
            <a:r>
              <a:rPr lang="en-GB" dirty="0"/>
              <a:t>words ‘like’ or ‘as’</a:t>
            </a:r>
          </a:p>
          <a:p>
            <a:pPr eaLnBrk="1" hangingPunct="1">
              <a:buFont typeface="Arial" charset="0"/>
              <a:buNone/>
            </a:pPr>
            <a:endParaRPr lang="en-GB" sz="2800" dirty="0" smtClean="0"/>
          </a:p>
          <a:p>
            <a:pPr eaLnBrk="1" hangingPunct="1">
              <a:buFont typeface="Arial" charset="0"/>
              <a:buNone/>
            </a:pPr>
            <a:r>
              <a:rPr lang="en-GB" sz="2800" dirty="0" smtClean="0"/>
              <a:t>Snow drifted</a:t>
            </a:r>
            <a:r>
              <a:rPr lang="en-GB" sz="2800" b="1" u="sng" dirty="0" smtClean="0">
                <a:solidFill>
                  <a:srgbClr val="FF0000"/>
                </a:solidFill>
              </a:rPr>
              <a:t> like </a:t>
            </a:r>
            <a:r>
              <a:rPr lang="en-GB" sz="2800" dirty="0" smtClean="0"/>
              <a:t>dove feathers from the sky.</a:t>
            </a:r>
          </a:p>
          <a:p>
            <a:pPr eaLnBrk="1" hangingPunct="1">
              <a:buFont typeface="Arial" charset="0"/>
              <a:buNone/>
            </a:pPr>
            <a:endParaRPr lang="en-GB" sz="2800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4100" name="Picture 2" descr="http://t2.gstatic.com/images?q=tbn:ANd9GcQrXMKLJzuBfrOdpZBEIjc8p9AMOYjEnz8TSpvXadLtcymPkxNzW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36" y="4437112"/>
            <a:ext cx="1406500" cy="159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http://t0.gstatic.com/images?q=tbn:ANd9GcT959A3EDjl-nuXCAqvVolOWxAX1wJbmZRg_5gL0HGO1Li1KJlMo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09120"/>
            <a:ext cx="1426408" cy="1498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http://t1.gstatic.com/images?q=tbn:ANd9GcS6XeJ4Gh-VVAofoxDm4_3qr-OP1kD2wLATZCH7PSaBk9gGyZT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471" y="4293096"/>
            <a:ext cx="1565945" cy="165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95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Metaphor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18864" y="1855366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800" dirty="0" smtClean="0"/>
              <a:t>	Metaphors compare two unlike things by stating that one thing </a:t>
            </a:r>
            <a:r>
              <a:rPr lang="en-GB" sz="2800" b="1" dirty="0" smtClean="0"/>
              <a:t>is</a:t>
            </a:r>
            <a:r>
              <a:rPr lang="en-GB" sz="2800" dirty="0" smtClean="0"/>
              <a:t> another.</a:t>
            </a:r>
          </a:p>
          <a:p>
            <a:pPr eaLnBrk="1" hangingPunct="1">
              <a:buFont typeface="Arial" charset="0"/>
              <a:buNone/>
            </a:pPr>
            <a:endParaRPr lang="en-GB" sz="2800" dirty="0" smtClean="0"/>
          </a:p>
          <a:p>
            <a:pPr eaLnBrk="1" hangingPunct="1">
              <a:buFont typeface="Arial" charset="0"/>
              <a:buNone/>
            </a:pPr>
            <a:r>
              <a:rPr lang="en-GB" sz="2800" dirty="0" smtClean="0"/>
              <a:t>A </a:t>
            </a:r>
            <a:r>
              <a:rPr lang="en-GB" sz="2800" b="1" u="sng" dirty="0" smtClean="0">
                <a:solidFill>
                  <a:srgbClr val="FF0000"/>
                </a:solidFill>
              </a:rPr>
              <a:t>blanket of snow</a:t>
            </a:r>
            <a:r>
              <a:rPr lang="en-GB" sz="2800" dirty="0" smtClean="0"/>
              <a:t> settled on the landscape.</a:t>
            </a:r>
          </a:p>
          <a:p>
            <a:pPr eaLnBrk="1" hangingPunct="1">
              <a:buFont typeface="Arial" charset="0"/>
              <a:buNone/>
            </a:pPr>
            <a:endParaRPr lang="en-GB" sz="2800" dirty="0" smtClean="0"/>
          </a:p>
        </p:txBody>
      </p:sp>
      <p:pic>
        <p:nvPicPr>
          <p:cNvPr id="5125" name="Picture 4" descr="http://us.123rf.com/400wm/91/182/meikis/meikis1010/meikis101000018/8023773-abstract-red-christmas-star-ornament-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50" y="4149080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ts3.mm.bing.net/images/thumbnail.aspx?q=1407216589402&amp;id=f6ae0575427c7cd0ad8bc5ded95e48e3&amp;url=http%3a%2f%2fwww.cambridgecandle.com%2fcandle_online%2fjan_feb1999%2fimages%2fclipart_images%2fSnowflake_02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149080"/>
            <a:ext cx="17922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568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848"/>
            <a:ext cx="8382000" cy="762000"/>
          </a:xfrm>
        </p:spPr>
        <p:txBody>
          <a:bodyPr/>
          <a:lstStyle/>
          <a:p>
            <a:r>
              <a:rPr lang="en-GB" dirty="0" smtClean="0"/>
              <a:t>Individual Task: Worksheet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4005"/>
            <a:ext cx="8229600" cy="4297363"/>
          </a:xfrm>
        </p:spPr>
        <p:txBody>
          <a:bodyPr/>
          <a:lstStyle/>
          <a:p>
            <a:r>
              <a:rPr lang="en-GB" dirty="0" smtClean="0"/>
              <a:t>After reading through the extract, focus on the boxed section in the middle.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Complete the table and identify whether the example is a metaphor or simile and draw an example of the imagery used.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75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382000" cy="762000"/>
          </a:xfrm>
        </p:spPr>
        <p:txBody>
          <a:bodyPr/>
          <a:lstStyle/>
          <a:p>
            <a:r>
              <a:rPr lang="en-GB" dirty="0" smtClean="0"/>
              <a:t>Lesson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7981"/>
            <a:ext cx="8229600" cy="4297363"/>
          </a:xfrm>
        </p:spPr>
        <p:txBody>
          <a:bodyPr/>
          <a:lstStyle/>
          <a:p>
            <a:r>
              <a:rPr lang="en-GB" dirty="0" smtClean="0"/>
              <a:t>Re-write your Christmas memory keeping in mind the features that have been used by Dylan Thomas in his writing.  Make sure that you refer to the checklist.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Complete the self-assessment task once you have written your description.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67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824"/>
            <a:ext cx="8382000" cy="762000"/>
          </a:xfrm>
        </p:spPr>
        <p:txBody>
          <a:bodyPr/>
          <a:lstStyle/>
          <a:p>
            <a:r>
              <a:rPr lang="en-GB" dirty="0" smtClean="0"/>
              <a:t>Lesson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5973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Learning Objectives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By the end of the lesson I will:</a:t>
            </a:r>
          </a:p>
          <a:p>
            <a:r>
              <a:rPr lang="en-GB" dirty="0" smtClean="0"/>
              <a:t>have discussed my own Christmas memories;</a:t>
            </a:r>
          </a:p>
          <a:p>
            <a:r>
              <a:rPr lang="en-GB" dirty="0" smtClean="0"/>
              <a:t>have written about my chosen memory.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12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824"/>
            <a:ext cx="8382000" cy="762000"/>
          </a:xfrm>
        </p:spPr>
        <p:txBody>
          <a:bodyPr/>
          <a:lstStyle/>
          <a:p>
            <a:r>
              <a:rPr lang="en-GB" dirty="0" smtClean="0"/>
              <a:t>Christmas…what about yours?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0445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Think ~ Pair ~ Share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Discuss what Christmas means to you and come up with a list of 10 words associated with Christmas.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example: presents, crackers, etc.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Discuss with your partner.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Share these ideas with the class.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1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832"/>
            <a:ext cx="8382000" cy="762000"/>
          </a:xfrm>
        </p:spPr>
        <p:txBody>
          <a:bodyPr/>
          <a:lstStyle/>
          <a:p>
            <a:r>
              <a:rPr lang="en-GB" dirty="0" smtClean="0"/>
              <a:t>Description of Christmas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5973"/>
            <a:ext cx="8229600" cy="4297363"/>
          </a:xfrm>
        </p:spPr>
        <p:txBody>
          <a:bodyPr/>
          <a:lstStyle/>
          <a:p>
            <a:r>
              <a:rPr lang="en-GB" dirty="0" smtClean="0"/>
              <a:t>Class Discussion:</a:t>
            </a:r>
          </a:p>
          <a:p>
            <a:pPr marL="0" indent="0">
              <a:buNone/>
            </a:pPr>
            <a:r>
              <a:rPr lang="en-GB" dirty="0" smtClean="0"/>
              <a:t>What is an adjective?</a:t>
            </a:r>
          </a:p>
          <a:p>
            <a:endParaRPr lang="en-GB" dirty="0"/>
          </a:p>
          <a:p>
            <a:r>
              <a:rPr lang="en-GB" dirty="0" smtClean="0"/>
              <a:t>Individual Task: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Make a list of at least 10 </a:t>
            </a:r>
            <a:r>
              <a:rPr lang="en-GB" b="1" u="sng" dirty="0" smtClean="0"/>
              <a:t>adjectives</a:t>
            </a:r>
            <a:r>
              <a:rPr lang="en-GB" dirty="0" smtClean="0"/>
              <a:t> that you feel describe your Christmas.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38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832"/>
            <a:ext cx="8382000" cy="762000"/>
          </a:xfrm>
        </p:spPr>
        <p:txBody>
          <a:bodyPr>
            <a:normAutofit/>
          </a:bodyPr>
          <a:lstStyle/>
          <a:p>
            <a:r>
              <a:rPr lang="en-GB" b="1" dirty="0" smtClean="0"/>
              <a:t>Cold</a:t>
            </a:r>
            <a:r>
              <a:rPr lang="en-GB" dirty="0" smtClean="0"/>
              <a:t> writing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297363"/>
          </a:xfrm>
        </p:spPr>
        <p:txBody>
          <a:bodyPr/>
          <a:lstStyle/>
          <a:p>
            <a:r>
              <a:rPr lang="en-GB" dirty="0" smtClean="0"/>
              <a:t>A cold writing task is a task that you will undertake before we discuss features of descriptive writing. 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TASK: Write a short description of Christmas the way that you remember it.  Remember that you must keep your writing as lively and engaging as possible.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41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72" y="1082824"/>
            <a:ext cx="8382000" cy="762000"/>
          </a:xfrm>
        </p:spPr>
        <p:txBody>
          <a:bodyPr/>
          <a:lstStyle/>
          <a:p>
            <a:r>
              <a:rPr lang="en-GB" dirty="0" smtClean="0"/>
              <a:t>Lesson 2: Descriptive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9949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Learning Objectives</a:t>
            </a:r>
            <a:br>
              <a:rPr lang="en-GB" b="1" dirty="0" smtClean="0"/>
            </a:b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By the end of the lesson I will:</a:t>
            </a:r>
          </a:p>
          <a:p>
            <a:r>
              <a:rPr lang="en-GB" dirty="0"/>
              <a:t>h</a:t>
            </a:r>
            <a:r>
              <a:rPr lang="en-GB" dirty="0" smtClean="0"/>
              <a:t>ave a better understanding of the key features of descriptive writing;</a:t>
            </a:r>
          </a:p>
          <a:p>
            <a:r>
              <a:rPr lang="en-GB" dirty="0"/>
              <a:t>h</a:t>
            </a:r>
            <a:r>
              <a:rPr lang="en-GB" dirty="0" smtClean="0"/>
              <a:t>ave annotated an extract from ‘A Child’s Christmas in Wales’.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Class Discussion:</a:t>
            </a:r>
          </a:p>
          <a:p>
            <a:r>
              <a:rPr lang="en-GB" dirty="0" smtClean="0"/>
              <a:t>What are the main features of descriptive writing? </a:t>
            </a:r>
          </a:p>
        </p:txBody>
      </p:sp>
    </p:spTree>
    <p:extLst>
      <p:ext uri="{BB962C8B-B14F-4D97-AF65-F5344CB8AC3E}">
        <p14:creationId xmlns:p14="http://schemas.microsoft.com/office/powerpoint/2010/main" val="197399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38808"/>
            <a:ext cx="8382000" cy="762000"/>
          </a:xfrm>
        </p:spPr>
        <p:txBody>
          <a:bodyPr/>
          <a:lstStyle/>
          <a:p>
            <a:r>
              <a:rPr lang="en-GB" dirty="0" smtClean="0"/>
              <a:t>Individual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808" y="1672208"/>
            <a:ext cx="7467600" cy="4205064"/>
          </a:xfrm>
        </p:spPr>
        <p:txBody>
          <a:bodyPr/>
          <a:lstStyle/>
          <a:p>
            <a:r>
              <a:rPr lang="en-GB" dirty="0" smtClean="0"/>
              <a:t>Complete </a:t>
            </a:r>
            <a:r>
              <a:rPr lang="en-GB" dirty="0"/>
              <a:t>the table on Worksheet 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766875"/>
              </p:ext>
            </p:extLst>
          </p:nvPr>
        </p:nvGraphicFramePr>
        <p:xfrm>
          <a:off x="827584" y="2348880"/>
          <a:ext cx="7467600" cy="369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753"/>
                <a:gridCol w="4913847"/>
              </a:tblGrid>
              <a:tr h="38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Feature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  <a:latin typeface="Calibri" pitchFamily="34" charset="0"/>
                          <a:cs typeface="Calibri" pitchFamily="34" charset="0"/>
                        </a:rPr>
                        <a:t>Purpose</a:t>
                      </a:r>
                      <a:endParaRPr lang="en-GB" sz="90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371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>
                          <a:effectLst/>
                          <a:latin typeface="Calibri" pitchFamily="34" charset="0"/>
                          <a:cs typeface="Calibri" pitchFamily="34" charset="0"/>
                        </a:rPr>
                        <a:t>Adjectives</a:t>
                      </a:r>
                      <a:endParaRPr lang="en-GB" sz="90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>
                          <a:effectLst/>
                          <a:latin typeface="Calibri" pitchFamily="34" charset="0"/>
                          <a:cs typeface="Calibri" pitchFamily="34" charset="0"/>
                        </a:rPr>
                        <a:t>Used to describe and to create a specific atmosphere.</a:t>
                      </a:r>
                      <a:endParaRPr lang="en-GB" sz="90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438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itchFamily="34" charset="0"/>
                          <a:cs typeface="Calibri" pitchFamily="34" charset="0"/>
                        </a:rPr>
                        <a:t>Metaphor</a:t>
                      </a:r>
                      <a:endParaRPr lang="en-GB" sz="90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452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itchFamily="34" charset="0"/>
                          <a:cs typeface="Calibri" pitchFamily="34" charset="0"/>
                        </a:rPr>
                        <a:t>Simile</a:t>
                      </a:r>
                      <a:endParaRPr lang="en-GB" sz="90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4139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itchFamily="34" charset="0"/>
                          <a:cs typeface="Calibri" pitchFamily="34" charset="0"/>
                        </a:rPr>
                        <a:t>Personification</a:t>
                      </a:r>
                      <a:endParaRPr lang="en-GB" sz="90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90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540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itchFamily="34" charset="0"/>
                          <a:cs typeface="Calibri" pitchFamily="34" charset="0"/>
                        </a:rPr>
                        <a:t>Alliteration</a:t>
                      </a:r>
                      <a:endParaRPr lang="en-GB" sz="90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386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Onomatopoeia</a:t>
                      </a:r>
                      <a:endParaRPr lang="en-GB" sz="9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  <a:tr h="540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Using the five senses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itchFamily="34" charset="0"/>
                        <a:ea typeface="PMingLiU"/>
                        <a:cs typeface="Calibri" pitchFamily="34" charset="0"/>
                      </a:endParaRPr>
                    </a:p>
                  </a:txBody>
                  <a:tcPr marL="76613" marR="76613" marT="38306" marB="383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47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832"/>
            <a:ext cx="8382000" cy="762000"/>
          </a:xfrm>
        </p:spPr>
        <p:txBody>
          <a:bodyPr/>
          <a:lstStyle/>
          <a:p>
            <a:r>
              <a:rPr lang="en-GB" dirty="0" smtClean="0"/>
              <a:t>Paired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5973"/>
            <a:ext cx="8229600" cy="4297363"/>
          </a:xfrm>
        </p:spPr>
        <p:txBody>
          <a:bodyPr/>
          <a:lstStyle/>
          <a:p>
            <a:r>
              <a:rPr lang="en-GB" dirty="0" smtClean="0"/>
              <a:t>Read through the extract on Worksheet 2;</a:t>
            </a:r>
          </a:p>
          <a:p>
            <a:r>
              <a:rPr lang="en-GB" dirty="0" smtClean="0"/>
              <a:t>Highlight any examples of the techniques from your table that are present in the extract.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example: “like a cold and headlong moon” is use of a simile.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2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824"/>
            <a:ext cx="8382000" cy="762000"/>
          </a:xfrm>
        </p:spPr>
        <p:txBody>
          <a:bodyPr/>
          <a:lstStyle/>
          <a:p>
            <a:r>
              <a:rPr lang="en-GB" dirty="0" smtClean="0"/>
              <a:t>Lesson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2011957"/>
            <a:ext cx="8229600" cy="415334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Dylan Thomas said that finding a Christmas memory in his mind was like plunging your hand into the snow and pulling one out.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Write your favourite or most memorable Christmas memory on the card given to you by your teacher.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Be ready to share this memory with the class!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4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76</TotalTime>
  <Words>486</Words>
  <Application>Microsoft Macintosh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DYLANTEST</vt:lpstr>
      <vt:lpstr>A Child’s Christmas in Wales</vt:lpstr>
      <vt:lpstr>Lesson One</vt:lpstr>
      <vt:lpstr>Christmas…what about yours?</vt:lpstr>
      <vt:lpstr>Description of Christmas</vt:lpstr>
      <vt:lpstr>Cold writing task</vt:lpstr>
      <vt:lpstr>Lesson 2: Descriptive Writing</vt:lpstr>
      <vt:lpstr>Individual Task</vt:lpstr>
      <vt:lpstr>Paired Task</vt:lpstr>
      <vt:lpstr>Lesson 3</vt:lpstr>
      <vt:lpstr>Individual Task</vt:lpstr>
      <vt:lpstr>Lesson 4 Learning Objectives</vt:lpstr>
      <vt:lpstr>Simile</vt:lpstr>
      <vt:lpstr>Metaphor</vt:lpstr>
      <vt:lpstr>Individual Task: Worksheet 4</vt:lpstr>
      <vt:lpstr>Lesson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Child’s Christmas in Wales</dc:title>
  <dc:creator>Kathy</dc:creator>
  <cp:lastModifiedBy>Matt Barry</cp:lastModifiedBy>
  <cp:revision>20</cp:revision>
  <dcterms:created xsi:type="dcterms:W3CDTF">2014-01-22T18:25:01Z</dcterms:created>
  <dcterms:modified xsi:type="dcterms:W3CDTF">2014-07-08T15:28:20Z</dcterms:modified>
</cp:coreProperties>
</file>