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2" r:id="rId4"/>
    <p:sldId id="257" r:id="rId5"/>
    <p:sldId id="258" r:id="rId6"/>
    <p:sldId id="265" r:id="rId7"/>
    <p:sldId id="266" r:id="rId8"/>
    <p:sldId id="261" r:id="rId9"/>
    <p:sldId id="274" r:id="rId10"/>
    <p:sldId id="264" r:id="rId11"/>
    <p:sldId id="263" r:id="rId12"/>
    <p:sldId id="267" r:id="rId13"/>
    <p:sldId id="269" r:id="rId14"/>
    <p:sldId id="272" r:id="rId15"/>
    <p:sldId id="270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2040" y="-5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4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46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0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3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2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3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90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20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23D32E-D8F7-4F91-A508-28D047A86DC6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F085C-B5D7-42CE-803D-28A75973C4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9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8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9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.uk/url?sa=i&amp;rct=j&amp;q=&amp;esrc=s&amp;frm=1&amp;source=images&amp;cd=&amp;docid=ciPEQJF7cNtWwM&amp;tbnid=6mMdzRtvIcDMAM:&amp;ved=0CAUQjRw&amp;url=http://tobiasmastgrave.wordpress.com/2012/04/12/imagery-in-poetry-predator/&amp;ei=RF_FUpHQDeO70QWypYGoDw&amp;bvm=bv.58187178,d.ZG4&amp;psig=AFQjCNFfBpek_E5MUaSoBSW-CswPgyqePw&amp;ust=1388752684626250" TargetMode="Externa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016" y="2130425"/>
            <a:ext cx="7772400" cy="1470025"/>
          </a:xfrm>
        </p:spPr>
        <p:txBody>
          <a:bodyPr/>
          <a:lstStyle/>
          <a:p>
            <a:pPr algn="ctr"/>
            <a:r>
              <a:rPr lang="en-GB" dirty="0" smtClean="0"/>
              <a:t>The Hunchback in the Park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260576"/>
            <a:ext cx="6400800" cy="1752600"/>
          </a:xfrm>
        </p:spPr>
        <p:txBody>
          <a:bodyPr/>
          <a:lstStyle/>
          <a:p>
            <a:r>
              <a:rPr lang="en-GB" dirty="0" err="1" smtClean="0"/>
              <a:t>gan</a:t>
            </a:r>
            <a:r>
              <a:rPr lang="en-GB" dirty="0" smtClean="0"/>
              <a:t> Dylan Thomas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1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620688"/>
            <a:ext cx="8363272" cy="3168352"/>
          </a:xfrm>
        </p:spPr>
        <p:txBody>
          <a:bodyPr>
            <a:normAutofit/>
          </a:bodyPr>
          <a:lstStyle/>
          <a:p>
            <a:pPr algn="just"/>
            <a:r>
              <a:rPr lang="en-GB" sz="2400" cap="none" dirty="0"/>
              <a:t/>
            </a:r>
            <a:br>
              <a:rPr lang="en-GB" sz="2400" cap="none" dirty="0"/>
            </a:br>
            <a:r>
              <a:rPr lang="en-GB" sz="2400" cap="none" dirty="0"/>
              <a:t> </a:t>
            </a:r>
            <a:br>
              <a:rPr lang="en-GB" sz="2400" cap="none" dirty="0"/>
            </a:br>
            <a:r>
              <a:rPr lang="cy-GB" sz="2000" b="0" cap="none" dirty="0" smtClean="0"/>
              <a:t>Mae ‘The </a:t>
            </a:r>
            <a:r>
              <a:rPr lang="cy-GB" sz="2000" b="0" cap="none" dirty="0" err="1" smtClean="0"/>
              <a:t>Hunchback</a:t>
            </a:r>
            <a:r>
              <a:rPr lang="cy-GB" sz="2000" b="0" cap="none" dirty="0" smtClean="0"/>
              <a:t> </a:t>
            </a:r>
            <a:r>
              <a:rPr lang="cy-GB" sz="2000" b="0" cap="none" dirty="0" err="1" smtClean="0"/>
              <a:t>in</a:t>
            </a:r>
            <a:r>
              <a:rPr lang="cy-GB" sz="2000" b="0" cap="none" dirty="0" smtClean="0"/>
              <a:t> the Park’ yn drwm o dan ddylanwad profiadau Dylan Thomas ym Mharc </a:t>
            </a:r>
            <a:r>
              <a:rPr lang="cy-GB" sz="2000" b="0" cap="none" dirty="0" err="1" smtClean="0"/>
              <a:t>Cwmdonkin</a:t>
            </a:r>
            <a:r>
              <a:rPr lang="cy-GB" sz="2000" b="0" cap="none" dirty="0" smtClean="0"/>
              <a:t> yn Abertawe, a oedd yn agos at y tŷ lle cafodd ei fagu. Mewn darllediad i’r BBC, soniodd Thomas sut roedd yn gweld y parc fel lle hudol lle gallai ei ddychymyg fynd yn rhydd: </a:t>
            </a:r>
            <a:endParaRPr lang="cy-GB" sz="2000" b="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224" y="3573016"/>
            <a:ext cx="6161112" cy="230425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GB" dirty="0" smtClean="0">
                <a:solidFill>
                  <a:srgbClr val="FF0000"/>
                </a:solidFill>
              </a:rPr>
              <a:t>“That </a:t>
            </a:r>
            <a:r>
              <a:rPr lang="en-GB" dirty="0">
                <a:solidFill>
                  <a:srgbClr val="FF0000"/>
                </a:solidFill>
              </a:rPr>
              <a:t>small world widened as I learned its secrets and boundaries, as I discovered new refuges and ambushes in its woods and jungles, hidden homes and lairs for the multitudes of imagination, for cowboys and Indians and the tall, terrible half-people who rode on nightmares through my bedroom</a:t>
            </a:r>
            <a:r>
              <a:rPr lang="en-GB" dirty="0" smtClean="0">
                <a:solidFill>
                  <a:srgbClr val="FF0000"/>
                </a:solidFill>
              </a:rPr>
              <a:t>.”</a:t>
            </a:r>
            <a:endParaRPr lang="en-GB" dirty="0">
              <a:solidFill>
                <a:srgbClr val="FF0000"/>
              </a:solidFill>
            </a:endParaRPr>
          </a:p>
          <a:p>
            <a:pPr algn="just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760" y="975866"/>
            <a:ext cx="7467600" cy="724942"/>
          </a:xfrm>
          <a:prstGeom prst="rect">
            <a:avLst/>
          </a:prstGeom>
        </p:spPr>
        <p:txBody>
          <a:bodyPr vert="horz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Parc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Cwmdonkin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byd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dychmygol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thomas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87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382000" cy="7620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Meddwl</a:t>
            </a:r>
            <a:r>
              <a:rPr lang="en-GB" dirty="0" smtClean="0"/>
              <a:t> ~ </a:t>
            </a:r>
            <a:r>
              <a:rPr lang="en-GB" dirty="0" err="1" smtClean="0"/>
              <a:t>Parau</a:t>
            </a:r>
            <a:r>
              <a:rPr lang="en-GB" dirty="0" smtClean="0"/>
              <a:t> ~ </a:t>
            </a:r>
            <a:r>
              <a:rPr lang="en-GB" dirty="0" err="1" smtClean="0"/>
              <a:t>Rhannu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Beth </a:t>
            </a:r>
            <a:r>
              <a:rPr lang="en-GB" dirty="0" err="1" smtClean="0"/>
              <a:t>yw</a:t>
            </a:r>
            <a:r>
              <a:rPr lang="en-GB" dirty="0" smtClean="0"/>
              <a:t> ‘</a:t>
            </a:r>
            <a:r>
              <a:rPr lang="en-GB" dirty="0" err="1" smtClean="0"/>
              <a:t>delweddaeth</a:t>
            </a:r>
            <a:r>
              <a:rPr lang="en-GB" dirty="0" smtClean="0"/>
              <a:t>’?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2348880"/>
            <a:ext cx="8064896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 dirty="0" smtClean="0"/>
              <a:t>Yn unigol:</a:t>
            </a:r>
            <a:r>
              <a:rPr lang="cy-GB" sz="2400" dirty="0" smtClean="0"/>
              <a:t> Ystyriwch y term ‘delweddaeth’ a beth yw ei ystyr, yn eich barn chi.</a:t>
            </a:r>
            <a:endParaRPr lang="cy-GB" sz="2400" u="sng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67744" y="3212976"/>
            <a:ext cx="6747520" cy="2736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cy-GB" b="1" dirty="0" smtClean="0"/>
              <a:t>Mewn Parau:</a:t>
            </a:r>
            <a:br>
              <a:rPr lang="cy-GB" b="1" dirty="0" smtClean="0"/>
            </a:br>
            <a:endParaRPr lang="cy-GB" u="sng" dirty="0" smtClean="0"/>
          </a:p>
          <a:p>
            <a:pPr>
              <a:buFontTx/>
              <a:buChar char="-"/>
            </a:pPr>
            <a:r>
              <a:rPr lang="cy-GB" dirty="0" smtClean="0"/>
              <a:t>Trafodwch y term </a:t>
            </a:r>
            <a:r>
              <a:rPr lang="cy-GB" dirty="0" err="1" smtClean="0"/>
              <a:t>â’ch</a:t>
            </a:r>
            <a:r>
              <a:rPr lang="cy-GB" dirty="0" smtClean="0"/>
              <a:t> partner.</a:t>
            </a:r>
          </a:p>
          <a:p>
            <a:pPr>
              <a:buFontTx/>
              <a:buChar char="-"/>
            </a:pPr>
            <a:r>
              <a:rPr lang="cy-GB" dirty="0" smtClean="0"/>
              <a:t>Darllenwch </a:t>
            </a:r>
            <a:r>
              <a:rPr lang="cy-GB" dirty="0" err="1" smtClean="0"/>
              <a:t>drwy’r</a:t>
            </a:r>
            <a:r>
              <a:rPr lang="cy-GB" dirty="0" smtClean="0"/>
              <a:t> gerdd a dewch o hyd i enghraifft o ddisgrifiad synhwyrus gan y bardd.</a:t>
            </a:r>
            <a:endParaRPr lang="cy-GB" dirty="0"/>
          </a:p>
        </p:txBody>
      </p:sp>
      <p:pic>
        <p:nvPicPr>
          <p:cNvPr id="6148" name="Picture 4" descr="https://encrypted-tbn0.gstatic.com/images?q=tbn:ANd9GcTW6ddICIQnxIjN-XYAjHqmyM4Ma-LxLSO31dk4iuMNilT9u8U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1584176" cy="12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23728" y="5229200"/>
            <a:ext cx="7200801" cy="93154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solidFill>
                  <a:srgbClr val="000000"/>
                </a:solidFill>
              </a:rPr>
              <a:t>Rhannwch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eich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canfyddiadau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fel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dosbarth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30" y="908720"/>
            <a:ext cx="8333425" cy="854968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Y </a:t>
            </a:r>
            <a:r>
              <a:rPr lang="en-GB" sz="2800" b="1" dirty="0" err="1"/>
              <a:t>P</a:t>
            </a:r>
            <a:r>
              <a:rPr lang="en-GB" sz="2800" b="1" dirty="0" err="1" smtClean="0"/>
              <a:t>um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Synnwyr</a:t>
            </a:r>
            <a:r>
              <a:rPr lang="en-GB" sz="2800" b="1" dirty="0" smtClean="0"/>
              <a:t> – </a:t>
            </a:r>
            <a:r>
              <a:rPr lang="en-GB" sz="2800" b="1" dirty="0" err="1" smtClean="0"/>
              <a:t>beth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ydyn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nhw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yn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Gymraeg</a:t>
            </a:r>
            <a:r>
              <a:rPr lang="en-GB" sz="2800" b="1" dirty="0" smtClean="0"/>
              <a:t>?:</a:t>
            </a:r>
            <a:endParaRPr lang="en-GB" sz="2800" b="1" dirty="0"/>
          </a:p>
        </p:txBody>
      </p:sp>
      <p:pic>
        <p:nvPicPr>
          <p:cNvPr id="4" name="Picture 2" descr="http://tobiasmastgrave.files.wordpress.com/2012/04/imagery2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34640"/>
            <a:ext cx="5760640" cy="33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552942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2000" dirty="0" smtClean="0"/>
              <a:t>Delweddaeth yw sut mae’r bardd yn defnyddio iaith sy’n apelio at y pum synnwyr er mwyn helpu’r darllenydd i ddychmygu’r hyn sy’n cael ei ddisgrifio. </a:t>
            </a:r>
            <a:endParaRPr lang="cy-GB" sz="2000" dirty="0"/>
          </a:p>
        </p:txBody>
      </p:sp>
    </p:spTree>
    <p:extLst>
      <p:ext uri="{BB962C8B-B14F-4D97-AF65-F5344CB8AC3E}">
        <p14:creationId xmlns:p14="http://schemas.microsoft.com/office/powerpoint/2010/main" val="68343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382000" cy="762000"/>
          </a:xfrm>
        </p:spPr>
        <p:txBody>
          <a:bodyPr/>
          <a:lstStyle/>
          <a:p>
            <a:r>
              <a:rPr lang="en-GB" dirty="0" err="1" smtClean="0"/>
              <a:t>Tasg</a:t>
            </a:r>
            <a:r>
              <a:rPr lang="en-GB" dirty="0" smtClean="0"/>
              <a:t>: </a:t>
            </a:r>
            <a:r>
              <a:rPr lang="en-GB" dirty="0" err="1" smtClean="0"/>
              <a:t>Taflen</a:t>
            </a:r>
            <a:r>
              <a:rPr lang="en-GB" dirty="0" smtClean="0"/>
              <a:t> </a:t>
            </a:r>
            <a:r>
              <a:rPr lang="en-GB" dirty="0" err="1" smtClean="0"/>
              <a:t>adnoddau</a:t>
            </a:r>
            <a:r>
              <a:rPr lang="en-GB" dirty="0" smtClean="0"/>
              <a:t>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 smtClean="0"/>
              <a:t>Cwblhewch y tasgau ar ‘Taflen Adnoddau 2’</a:t>
            </a:r>
            <a:endParaRPr lang="cy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20458" t="21007" r="21328" b="7692"/>
          <a:stretch/>
        </p:blipFill>
        <p:spPr bwMode="auto">
          <a:xfrm>
            <a:off x="1619672" y="2564904"/>
            <a:ext cx="5904656" cy="3600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555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382000" cy="762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Gwersi</a:t>
            </a:r>
            <a:r>
              <a:rPr lang="en-GB" dirty="0" smtClean="0"/>
              <a:t> 3 a 4 </a:t>
            </a:r>
            <a:r>
              <a:rPr lang="en-GB" dirty="0" err="1" smtClean="0"/>
              <a:t>Tasg</a:t>
            </a:r>
            <a:r>
              <a:rPr lang="en-GB" dirty="0" smtClean="0"/>
              <a:t>: </a:t>
            </a:r>
            <a:r>
              <a:rPr lang="en-GB" dirty="0" err="1" smtClean="0"/>
              <a:t>Llyfr</a:t>
            </a:r>
            <a:r>
              <a:rPr lang="en-GB" dirty="0" smtClean="0"/>
              <a:t> </a:t>
            </a:r>
            <a:r>
              <a:rPr lang="en-GB" dirty="0" err="1" smtClean="0"/>
              <a:t>gwaith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2288"/>
            <a:ext cx="7467600" cy="676672"/>
          </a:xfrm>
        </p:spPr>
        <p:txBody>
          <a:bodyPr>
            <a:normAutofit fontScale="85000" lnSpcReduction="10000"/>
          </a:bodyPr>
          <a:lstStyle/>
          <a:p>
            <a:r>
              <a:rPr lang="cy-GB" dirty="0" smtClean="0"/>
              <a:t>Cwblhewch y tasgau yn y llyfr gwaith ar y gerdd. </a:t>
            </a:r>
            <a:endParaRPr lang="cy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2924944"/>
            <a:ext cx="7467600" cy="108012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Gwers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5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Tasg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Anodi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4408512"/>
            <a:ext cx="7467600" cy="6766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cy-GB" dirty="0" smtClean="0">
                <a:solidFill>
                  <a:srgbClr val="000000"/>
                </a:solidFill>
              </a:rPr>
              <a:t>Darllen ac anodi’r gerdd fel dosbarth. </a:t>
            </a:r>
            <a:endParaRPr lang="cy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01824"/>
            <a:ext cx="8496944" cy="1143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Gwers</a:t>
            </a:r>
            <a:r>
              <a:rPr lang="en-GB" dirty="0" smtClean="0"/>
              <a:t> 6: </a:t>
            </a:r>
            <a:r>
              <a:rPr lang="en-GB" dirty="0" err="1" smtClean="0"/>
              <a:t>Paratoi</a:t>
            </a:r>
            <a:r>
              <a:rPr lang="en-GB" dirty="0" smtClean="0"/>
              <a:t> at y </a:t>
            </a:r>
            <a:r>
              <a:rPr lang="en-GB" dirty="0" err="1" smtClean="0"/>
              <a:t>prif</a:t>
            </a:r>
            <a:r>
              <a:rPr lang="en-GB" dirty="0" smtClean="0"/>
              <a:t> </a:t>
            </a:r>
            <a:r>
              <a:rPr lang="en-GB" dirty="0" err="1" smtClean="0"/>
              <a:t>weithgaredd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3528" y="5661248"/>
            <a:ext cx="8496944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1800" dirty="0" smtClean="0"/>
              <a:t>Copïwch y tabl i’ch llyfrau  a’i lenwi drwy ddod o hyd i ddyfyniadau i gefnogi pob pwynt.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64065"/>
              </p:ext>
            </p:extLst>
          </p:nvPr>
        </p:nvGraphicFramePr>
        <p:xfrm>
          <a:off x="323528" y="2564904"/>
          <a:ext cx="8424937" cy="302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797"/>
                <a:gridCol w="3135689"/>
                <a:gridCol w="3471451"/>
              </a:tblGrid>
              <a:tr h="459183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Pwynt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Tystiolaeth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Esboniad</a:t>
                      </a:r>
                      <a:endParaRPr lang="en-GB" dirty="0"/>
                    </a:p>
                  </a:txBody>
                  <a:tcPr/>
                </a:tc>
              </a:tr>
              <a:tr h="728423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Methu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gwneud</a:t>
                      </a:r>
                      <a:r>
                        <a:rPr lang="en-GB" sz="1600" dirty="0" smtClean="0"/>
                        <a:t> dim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drosto’i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hun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59183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Unig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59183">
                <a:tc>
                  <a:txBody>
                    <a:bodyPr/>
                    <a:lstStyle/>
                    <a:p>
                      <a:r>
                        <a:rPr lang="en-GB" dirty="0" smtClean="0"/>
                        <a:t>Balch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59183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Wedi’i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adael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59183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Ynysig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1556792"/>
            <a:ext cx="7632848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endParaRPr lang="en-GB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1412776"/>
            <a:ext cx="7632848" cy="7920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endParaRPr lang="en-GB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1520" y="1556792"/>
            <a:ext cx="8568952" cy="936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cy-GB" sz="1800" dirty="0" smtClean="0"/>
              <a:t>Sut rydych </a:t>
            </a:r>
            <a:r>
              <a:rPr lang="cy-GB" sz="1800" dirty="0" err="1" smtClean="0"/>
              <a:t>chi’n</a:t>
            </a:r>
            <a:r>
              <a:rPr lang="cy-GB" sz="1800" dirty="0" smtClean="0"/>
              <a:t> ymateb i’r ffordd y mae’r crwca’n cael ei gyflwyno yn y gerdd? Ydych </a:t>
            </a:r>
            <a:r>
              <a:rPr lang="cy-GB" sz="1800" dirty="0" err="1" smtClean="0"/>
              <a:t>chi’n</a:t>
            </a:r>
            <a:r>
              <a:rPr lang="cy-GB" sz="1800" dirty="0" smtClean="0"/>
              <a:t> teimlo cydymdeimlad tuag ato? Trafodwch sut mae Thomas yn ei gyflwyno, gan ddefnyddio tystiolaeth o’r gerdd i gefnogi eich barn. 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pPr marL="0" indent="0">
              <a:buFont typeface="Wingdings"/>
              <a:buNone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73703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0816"/>
            <a:ext cx="8382000" cy="762000"/>
          </a:xfrm>
        </p:spPr>
        <p:txBody>
          <a:bodyPr/>
          <a:lstStyle/>
          <a:p>
            <a:r>
              <a:rPr lang="en-GB" dirty="0" err="1" smtClean="0"/>
              <a:t>Meini</a:t>
            </a:r>
            <a:r>
              <a:rPr lang="en-GB" dirty="0" smtClean="0"/>
              <a:t> </a:t>
            </a:r>
            <a:r>
              <a:rPr lang="en-GB" dirty="0" err="1" smtClean="0"/>
              <a:t>Prawf</a:t>
            </a:r>
            <a:r>
              <a:rPr lang="en-GB" dirty="0" smtClean="0"/>
              <a:t> </a:t>
            </a:r>
            <a:r>
              <a:rPr lang="en-GB" dirty="0" err="1" smtClean="0"/>
              <a:t>LLwyddiant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2973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(PTE) </a:t>
            </a:r>
            <a:r>
              <a:rPr lang="cy-GB" dirty="0" smtClean="0"/>
              <a:t>Pwynt, Tystiolaeth, Esboniad;</a:t>
            </a:r>
          </a:p>
          <a:p>
            <a:r>
              <a:rPr lang="cy-GB" dirty="0" smtClean="0"/>
              <a:t>(DAD) Dadansoddwch y gerdd yn fanwl;</a:t>
            </a:r>
          </a:p>
          <a:p>
            <a:r>
              <a:rPr lang="cy-GB" dirty="0" smtClean="0"/>
              <a:t>(DYF) Dewiswch ddyfyniadau perthnasol;</a:t>
            </a:r>
          </a:p>
          <a:p>
            <a:r>
              <a:rPr lang="cy-GB" dirty="0" smtClean="0"/>
              <a:t>(DEL) Dadansoddwch y delweddau;</a:t>
            </a:r>
          </a:p>
          <a:p>
            <a:pPr lvl="0"/>
            <a:r>
              <a:rPr lang="cy-GB" dirty="0" smtClean="0"/>
              <a:t>(BU) Amrywiwch eich brawddegau;</a:t>
            </a:r>
          </a:p>
          <a:p>
            <a:r>
              <a:rPr lang="cy-GB" dirty="0" smtClean="0"/>
              <a:t>(ESB) Datblygwch eich esboniadau;</a:t>
            </a:r>
          </a:p>
          <a:p>
            <a:r>
              <a:rPr lang="cy-GB" dirty="0" smtClean="0"/>
              <a:t>(GA) Defnyddiwch y geiriau allweddol a roddir;</a:t>
            </a:r>
          </a:p>
          <a:p>
            <a:r>
              <a:rPr lang="cy-GB" dirty="0" smtClean="0"/>
              <a:t>(GY) Cyfeiriwch at eiriau ac ymadroddion penodol;</a:t>
            </a:r>
          </a:p>
          <a:p>
            <a:pPr lvl="0"/>
            <a:r>
              <a:rPr lang="cy-GB" dirty="0" smtClean="0"/>
              <a:t>(CC) Rhowch y gerdd yng nghyd-destun y cefndir;</a:t>
            </a:r>
          </a:p>
          <a:p>
            <a:r>
              <a:rPr lang="cy-GB" dirty="0" smtClean="0"/>
              <a:t>(ST) Strwythurwch eich traethawd yn rhesymegol. </a:t>
            </a:r>
          </a:p>
          <a:p>
            <a:pPr marL="0" indent="0">
              <a:buNone/>
            </a:pPr>
            <a:endParaRPr lang="cy-GB" dirty="0" smtClean="0"/>
          </a:p>
          <a:p>
            <a:r>
              <a:rPr lang="cy-GB" dirty="0" smtClean="0"/>
              <a:t>Nodyn: Cofiwch mai </a:t>
            </a:r>
            <a:r>
              <a:rPr lang="cy-GB" b="1" dirty="0" smtClean="0"/>
              <a:t>llinellau a phenillion </a:t>
            </a:r>
            <a:r>
              <a:rPr lang="cy-GB" dirty="0" smtClean="0"/>
              <a:t>sydd mewn barddoniaeth,</a:t>
            </a:r>
            <a:r>
              <a:rPr lang="cy-GB" b="1" dirty="0" smtClean="0"/>
              <a:t> nid brawddegau a pharagraffau.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298228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244"/>
            <a:ext cx="7467600" cy="5410140"/>
          </a:xfrm>
        </p:spPr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cy-GB" b="1" dirty="0" smtClean="0"/>
              <a:t>Amcanion Dysgu</a:t>
            </a:r>
          </a:p>
          <a:p>
            <a:endParaRPr lang="cy-GB" dirty="0" smtClean="0"/>
          </a:p>
          <a:p>
            <a:pPr marL="0" indent="0">
              <a:buNone/>
            </a:pPr>
            <a:r>
              <a:rPr lang="cy-GB" dirty="0" smtClean="0"/>
              <a:t>Erbyn diwedd y wers:</a:t>
            </a:r>
          </a:p>
          <a:p>
            <a:pPr>
              <a:buFontTx/>
              <a:buChar char="-"/>
            </a:pPr>
            <a:r>
              <a:rPr lang="cy-GB" dirty="0" smtClean="0"/>
              <a:t>byddaf yn deall cynnwys y gerdd yn well;</a:t>
            </a:r>
          </a:p>
          <a:p>
            <a:pPr>
              <a:buFontTx/>
              <a:buChar char="-"/>
            </a:pPr>
            <a:r>
              <a:rPr lang="cy-GB" dirty="0" smtClean="0"/>
              <a:t>byddaf yn gallu trafod sut mae’r crwca’n cael ei gyflwyno yn y gerdd.  </a:t>
            </a:r>
            <a:endParaRPr lang="cy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0954" y="548679"/>
            <a:ext cx="8081486" cy="1296145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GWERS 1: The Hunchback in the Park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57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19882"/>
            <a:ext cx="6305128" cy="652934"/>
          </a:xfrm>
        </p:spPr>
        <p:txBody>
          <a:bodyPr>
            <a:normAutofit/>
          </a:bodyPr>
          <a:lstStyle/>
          <a:p>
            <a:r>
              <a:rPr lang="en-GB" dirty="0" err="1" smtClean="0"/>
              <a:t>Darllen</a:t>
            </a:r>
            <a:r>
              <a:rPr lang="en-GB" dirty="0" smtClean="0"/>
              <a:t> y </a:t>
            </a:r>
            <a:r>
              <a:rPr lang="en-GB" dirty="0" err="1" smtClean="0"/>
              <a:t>gerdd</a:t>
            </a:r>
            <a:r>
              <a:rPr lang="en-GB" dirty="0" smtClean="0"/>
              <a:t> </a:t>
            </a:r>
            <a:r>
              <a:rPr lang="en-GB" dirty="0" err="1" smtClean="0"/>
              <a:t>fel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324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y-GB" b="1" dirty="0" smtClean="0"/>
              <a:t>Tasg 1: Trafod mewn parau</a:t>
            </a:r>
          </a:p>
          <a:p>
            <a:pPr>
              <a:buNone/>
            </a:pPr>
            <a:endParaRPr lang="cy-GB" b="1" dirty="0" smtClean="0"/>
          </a:p>
          <a:p>
            <a:pPr>
              <a:buNone/>
            </a:pPr>
            <a:r>
              <a:rPr lang="cy-GB" b="1" dirty="0" smtClean="0"/>
              <a:t>	Adnabod safbwynt y gerdd – llais pwy sydd yma? </a:t>
            </a:r>
          </a:p>
          <a:p>
            <a:r>
              <a:rPr lang="cy-GB" dirty="0" smtClean="0"/>
              <a:t>y crwca</a:t>
            </a:r>
            <a:endParaRPr lang="cy-GB" sz="2000" dirty="0" smtClean="0"/>
          </a:p>
          <a:p>
            <a:r>
              <a:rPr lang="cy-GB" dirty="0" smtClean="0"/>
              <a:t>bachgen ysgol</a:t>
            </a:r>
          </a:p>
          <a:p>
            <a:r>
              <a:rPr lang="cy-GB" dirty="0" smtClean="0"/>
              <a:t>gofalwr y parc</a:t>
            </a:r>
          </a:p>
          <a:p>
            <a:r>
              <a:rPr lang="cy-GB" dirty="0" smtClean="0"/>
              <a:t>cymeriad/person gwahanol</a:t>
            </a:r>
          </a:p>
          <a:p>
            <a:endParaRPr lang="cy-GB" sz="2000" dirty="0" smtClean="0"/>
          </a:p>
          <a:p>
            <a:pPr marL="0" indent="0">
              <a:buNone/>
            </a:pPr>
            <a:r>
              <a:rPr lang="cy-GB" dirty="0" smtClean="0"/>
              <a:t>Pam mae hyn, yn eich barn chi?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295510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52" y="980728"/>
            <a:ext cx="8331696" cy="78296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/>
              <a:t>Lleoliad</a:t>
            </a:r>
            <a:r>
              <a:rPr lang="en-GB" b="1" dirty="0" smtClean="0"/>
              <a:t>:</a:t>
            </a:r>
            <a:r>
              <a:rPr lang="en-GB" dirty="0"/>
              <a:t> </a:t>
            </a:r>
            <a:r>
              <a:rPr lang="en-GB" dirty="0" err="1" smtClean="0"/>
              <a:t>Edrychwch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y </a:t>
            </a:r>
            <a:r>
              <a:rPr lang="en-GB" dirty="0" err="1" smtClean="0"/>
              <a:t>delweddau</a:t>
            </a:r>
            <a:r>
              <a:rPr lang="en-GB" dirty="0" smtClean="0"/>
              <a:t> </a:t>
            </a:r>
            <a:r>
              <a:rPr lang="en-GB" dirty="0" err="1" smtClean="0"/>
              <a:t>isod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579597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 smtClean="0"/>
              <a:t>Mewn parau</a:t>
            </a:r>
            <a:r>
              <a:rPr lang="cy-GB" dirty="0" smtClean="0"/>
              <a:t>: Trafodwch pa fath o berson sy’n cael ei gyflwyno yn y delweddau.</a:t>
            </a:r>
            <a:endParaRPr lang="cy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375" t="23539" r="25751" b="11900"/>
          <a:stretch/>
        </p:blipFill>
        <p:spPr>
          <a:xfrm>
            <a:off x="827584" y="1988839"/>
            <a:ext cx="3131889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332" y="1988840"/>
            <a:ext cx="403972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75866"/>
            <a:ext cx="7467600" cy="724942"/>
          </a:xfrm>
        </p:spPr>
        <p:txBody>
          <a:bodyPr/>
          <a:lstStyle/>
          <a:p>
            <a:r>
              <a:rPr lang="en-GB" dirty="0" smtClean="0"/>
              <a:t>Beth </a:t>
            </a:r>
            <a:r>
              <a:rPr lang="en-GB" dirty="0" err="1" smtClean="0"/>
              <a:t>yw</a:t>
            </a:r>
            <a:r>
              <a:rPr lang="en-GB" dirty="0" smtClean="0"/>
              <a:t> </a:t>
            </a:r>
            <a:r>
              <a:rPr lang="en-GB" dirty="0" err="1" smtClean="0"/>
              <a:t>crwca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08912" cy="43924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y-GB" b="1" dirty="0" smtClean="0">
                <a:solidFill>
                  <a:srgbClr val="000000"/>
                </a:solidFill>
              </a:rPr>
              <a:t>Diffiniad:</a:t>
            </a:r>
          </a:p>
          <a:p>
            <a:pPr marL="0" indent="0">
              <a:buNone/>
            </a:pPr>
            <a:endParaRPr lang="cy-GB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y-GB" sz="2400" i="1" dirty="0" smtClean="0">
                <a:solidFill>
                  <a:srgbClr val="000000"/>
                </a:solidFill>
              </a:rPr>
              <a:t>“Person cefngrwm, gyda chefn wedi’i anffurfio gan ongl sy’n mynd am ymlaen, gan ffurfio crwb. Fel arfer, mae’n cael ei achosi gan fertebrâu sydd wedi syrthio.”</a:t>
            </a:r>
            <a:endParaRPr lang="cy-GB" sz="2400" dirty="0" smtClean="0">
              <a:solidFill>
                <a:srgbClr val="000000"/>
              </a:solidFill>
            </a:endParaRPr>
          </a:p>
          <a:p>
            <a:r>
              <a:rPr lang="cy-GB" sz="2400" dirty="0" smtClean="0">
                <a:solidFill>
                  <a:srgbClr val="000000"/>
                </a:solidFill>
              </a:rPr>
              <a:t>Ailddarllenwch y gerdd</a:t>
            </a:r>
          </a:p>
          <a:p>
            <a:pPr marL="0" indent="0">
              <a:buNone/>
            </a:pPr>
            <a:endParaRPr lang="cy-GB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y-GB" b="1" dirty="0" smtClean="0">
                <a:solidFill>
                  <a:srgbClr val="000000"/>
                </a:solidFill>
              </a:rPr>
              <a:t>Cwestiynau Trafod</a:t>
            </a:r>
            <a:r>
              <a:rPr lang="cy-GB" dirty="0" smtClean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endParaRPr lang="cy-GB" dirty="0" smtClean="0">
              <a:solidFill>
                <a:srgbClr val="000000"/>
              </a:solidFill>
            </a:endParaRPr>
          </a:p>
          <a:p>
            <a:r>
              <a:rPr lang="cy-GB" sz="2600" dirty="0" smtClean="0">
                <a:solidFill>
                  <a:srgbClr val="000000"/>
                </a:solidFill>
              </a:rPr>
              <a:t>Pam dewisodd Thomas i’w brif gymeriad fod yn ‘grwca’? </a:t>
            </a:r>
          </a:p>
          <a:p>
            <a:r>
              <a:rPr lang="cy-GB" sz="2600" dirty="0" smtClean="0">
                <a:solidFill>
                  <a:srgbClr val="000000"/>
                </a:solidFill>
              </a:rPr>
              <a:t>Pa effaith mae hyn yn ei chael ar neges y gerdd, yn eich barn chi?</a:t>
            </a:r>
          </a:p>
          <a:p>
            <a:r>
              <a:rPr lang="cy-GB" sz="2600" dirty="0" smtClean="0">
                <a:solidFill>
                  <a:srgbClr val="000000"/>
                </a:solidFill>
              </a:rPr>
              <a:t>I ba raddau mae Thomas yn ceisio adlewyrchu barn cymdeithas yma, yn eich barn chi? </a:t>
            </a:r>
            <a:endParaRPr lang="cy-GB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5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10816"/>
            <a:ext cx="8382000" cy="762000"/>
          </a:xfrm>
        </p:spPr>
        <p:txBody>
          <a:bodyPr/>
          <a:lstStyle/>
          <a:p>
            <a:r>
              <a:rPr lang="en-GB" dirty="0" err="1" smtClean="0"/>
              <a:t>Tasg</a:t>
            </a:r>
            <a:r>
              <a:rPr lang="en-GB" dirty="0" smtClean="0"/>
              <a:t>: </a:t>
            </a:r>
            <a:r>
              <a:rPr lang="en-GB" dirty="0" err="1" smtClean="0"/>
              <a:t>Taflen</a:t>
            </a:r>
            <a:r>
              <a:rPr lang="en-GB" dirty="0" smtClean="0"/>
              <a:t> </a:t>
            </a:r>
            <a:r>
              <a:rPr lang="en-GB" dirty="0" err="1" smtClean="0"/>
              <a:t>Adnoddau</a:t>
            </a:r>
            <a:r>
              <a:rPr lang="en-GB" dirty="0"/>
              <a:t> </a:t>
            </a:r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772816"/>
            <a:ext cx="8229600" cy="4297363"/>
          </a:xfrm>
        </p:spPr>
        <p:txBody>
          <a:bodyPr/>
          <a:lstStyle/>
          <a:p>
            <a:r>
              <a:rPr lang="cy-GB" dirty="0" smtClean="0"/>
              <a:t>Cwblhewch y tasgau ar ‘Taflen Adnoddau 1’</a:t>
            </a:r>
            <a:endParaRPr lang="cy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7966" r="21381" b="9088"/>
          <a:stretch/>
        </p:blipFill>
        <p:spPr bwMode="auto">
          <a:xfrm>
            <a:off x="1763688" y="2564904"/>
            <a:ext cx="5306291" cy="3726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79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196"/>
            <a:ext cx="7467600" cy="541014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cy-GB" dirty="0" smtClean="0"/>
              <a:t>Amcanion Dysgu</a:t>
            </a:r>
          </a:p>
          <a:p>
            <a:endParaRPr lang="cy-GB" dirty="0" smtClean="0"/>
          </a:p>
          <a:p>
            <a:pPr marL="0" indent="0">
              <a:buNone/>
            </a:pPr>
            <a:r>
              <a:rPr lang="cy-GB" dirty="0" smtClean="0"/>
              <a:t>Erbyn diwedd y wers:</a:t>
            </a:r>
          </a:p>
          <a:p>
            <a:pPr>
              <a:buFontTx/>
              <a:buChar char="-"/>
            </a:pPr>
            <a:r>
              <a:rPr lang="cy-GB" dirty="0" smtClean="0"/>
              <a:t>byddaf wedi trafod cynnwys y gerdd ymhellach;</a:t>
            </a:r>
          </a:p>
          <a:p>
            <a:pPr>
              <a:buFontTx/>
              <a:buChar char="-"/>
            </a:pPr>
            <a:r>
              <a:rPr lang="cy-GB" dirty="0" smtClean="0"/>
              <a:t>byddaf yn gallu trafod sut mae’r bardd yn defnyddio delweddaeth a thechneg yn y gerdd. </a:t>
            </a:r>
            <a:endParaRPr lang="cy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0954" y="1124744"/>
            <a:ext cx="8153494" cy="57606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solidFill>
                  <a:srgbClr val="000000"/>
                </a:solidFill>
                <a:latin typeface="Arial"/>
                <a:cs typeface="Arial"/>
              </a:rPr>
              <a:t>Gwers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2: The Hunchback in the Park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46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0" y="1700808"/>
            <a:ext cx="7129232" cy="4477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62472"/>
            <a:ext cx="7467600" cy="666328"/>
          </a:xfrm>
        </p:spPr>
        <p:txBody>
          <a:bodyPr/>
          <a:lstStyle/>
          <a:p>
            <a:r>
              <a:rPr lang="en-GB" dirty="0" err="1" smtClean="0"/>
              <a:t>Parc</a:t>
            </a:r>
            <a:r>
              <a:rPr lang="en-GB" dirty="0" smtClean="0"/>
              <a:t> </a:t>
            </a:r>
            <a:r>
              <a:rPr lang="en-GB" dirty="0" err="1" smtClean="0"/>
              <a:t>Cwmdonkin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0" name="Picture 2" descr="https://www.google.co.uk/maps/vt/data=VLHX1wd2Cgu8wR6jwyh-km8JBWAkEzU4,-xssxYHpyh5vv_61AFe93DJiN5aNJNH4qYEb8re6Z6Ryfkxco-i-_US8RgpIn7WPB-88yw6vkINBR81BBXfzMSCArL8MDteFAzs3jpt2VrjHNNtt7c7wcCDjrg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942" y="464840"/>
            <a:ext cx="4324350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1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62472"/>
            <a:ext cx="7467600" cy="666328"/>
          </a:xfrm>
        </p:spPr>
        <p:txBody>
          <a:bodyPr/>
          <a:lstStyle/>
          <a:p>
            <a:r>
              <a:rPr lang="en-GB" dirty="0" err="1" smtClean="0"/>
              <a:t>Parc</a:t>
            </a:r>
            <a:r>
              <a:rPr lang="en-GB" dirty="0" smtClean="0"/>
              <a:t> </a:t>
            </a:r>
            <a:r>
              <a:rPr lang="en-GB" dirty="0" err="1" smtClean="0"/>
              <a:t>Cwmdonkin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44824"/>
            <a:ext cx="70190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8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YLAN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DYLANTEST.thmx</Template>
  <TotalTime>69</TotalTime>
  <Words>594</Words>
  <Application>Microsoft Macintosh PowerPoint</Application>
  <PresentationFormat>On-screen Show (4:3)</PresentationFormat>
  <Paragraphs>87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DYLANTEST</vt:lpstr>
      <vt:lpstr>The Hunchback in the Park</vt:lpstr>
      <vt:lpstr>PowerPoint Presentation</vt:lpstr>
      <vt:lpstr>Darllen y gerdd fel dosbarth</vt:lpstr>
      <vt:lpstr>Lleoliad: Edrychwch ar y delweddau isod:</vt:lpstr>
      <vt:lpstr>Beth yw crwca?</vt:lpstr>
      <vt:lpstr>Tasg: Taflen Adnoddau 1</vt:lpstr>
      <vt:lpstr>PowerPoint Presentation</vt:lpstr>
      <vt:lpstr>Parc Cwmdonkin </vt:lpstr>
      <vt:lpstr>Parc Cwmdonkin </vt:lpstr>
      <vt:lpstr>   Mae ‘The Hunchback in the Park’ yn drwm o dan ddylanwad profiadau Dylan Thomas ym Mharc Cwmdonkin yn Abertawe, a oedd yn agos at y tŷ lle cafodd ei fagu. Mewn darllediad i’r BBC, soniodd Thomas sut roedd yn gweld y parc fel lle hudol lle gallai ei ddychymyg fynd yn rhydd: </vt:lpstr>
      <vt:lpstr>Meddwl ~ Parau ~ Rhannu Beth yw ‘delweddaeth’?</vt:lpstr>
      <vt:lpstr>Y Pum Synnwyr – beth ydyn nhw yn Gymraeg?:</vt:lpstr>
      <vt:lpstr>Tasg: Taflen adnoddau 2</vt:lpstr>
      <vt:lpstr>Gwersi 3 a 4 Tasg: Llyfr gwaith</vt:lpstr>
      <vt:lpstr>Gwers 6: Paratoi at y prif weithgaredd</vt:lpstr>
      <vt:lpstr>Meini Prawf LLwyddiant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Hunchback in the Park</dc:title>
  <dc:creator>Kathy</dc:creator>
  <cp:lastModifiedBy>Matt Barry</cp:lastModifiedBy>
  <cp:revision>26</cp:revision>
  <dcterms:created xsi:type="dcterms:W3CDTF">2014-01-03T09:37:22Z</dcterms:created>
  <dcterms:modified xsi:type="dcterms:W3CDTF">2014-07-09T15:07:57Z</dcterms:modified>
</cp:coreProperties>
</file>