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2040" y="-5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132856"/>
            <a:ext cx="8280920" cy="1894362"/>
          </a:xfrm>
        </p:spPr>
        <p:txBody>
          <a:bodyPr/>
          <a:lstStyle/>
          <a:p>
            <a:pPr algn="ctr"/>
            <a:r>
              <a:rPr lang="en-GB" dirty="0" err="1" smtClean="0"/>
              <a:t>Nadolig</a:t>
            </a:r>
            <a:r>
              <a:rPr lang="en-GB" dirty="0" smtClean="0"/>
              <a:t> </a:t>
            </a:r>
            <a:r>
              <a:rPr lang="en-GB" dirty="0" err="1" smtClean="0"/>
              <a:t>plentyn</a:t>
            </a:r>
            <a:r>
              <a:rPr lang="en-GB" dirty="0" smtClean="0"/>
              <a:t> </a:t>
            </a:r>
            <a:r>
              <a:rPr lang="en-GB" dirty="0" err="1" smtClean="0"/>
              <a:t>yng</a:t>
            </a:r>
            <a:r>
              <a:rPr lang="en-GB" dirty="0" smtClean="0"/>
              <a:t> </a:t>
            </a:r>
            <a:r>
              <a:rPr lang="en-GB" dirty="0" err="1" smtClean="0"/>
              <a:t>Nghymru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356992"/>
            <a:ext cx="6400800" cy="1752600"/>
          </a:xfrm>
        </p:spPr>
        <p:txBody>
          <a:bodyPr/>
          <a:lstStyle/>
          <a:p>
            <a:r>
              <a:rPr lang="en-GB" dirty="0" err="1" smtClean="0"/>
              <a:t>gan</a:t>
            </a:r>
            <a:r>
              <a:rPr lang="en-GB" dirty="0" smtClean="0"/>
              <a:t> Dylan Thomas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335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6840"/>
            <a:ext cx="8382000" cy="762000"/>
          </a:xfrm>
        </p:spPr>
        <p:txBody>
          <a:bodyPr/>
          <a:lstStyle/>
          <a:p>
            <a:r>
              <a:rPr lang="en-GB" dirty="0" err="1" smtClean="0"/>
              <a:t>Tasg</a:t>
            </a:r>
            <a:r>
              <a:rPr lang="en-GB" dirty="0" smtClean="0"/>
              <a:t> </a:t>
            </a:r>
            <a:r>
              <a:rPr lang="en-GB" dirty="0" err="1" smtClean="0"/>
              <a:t>Unigol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227981"/>
            <a:ext cx="8229600" cy="4297363"/>
          </a:xfrm>
        </p:spPr>
        <p:txBody>
          <a:bodyPr/>
          <a:lstStyle/>
          <a:p>
            <a:r>
              <a:rPr lang="en-GB" dirty="0" err="1" smtClean="0"/>
              <a:t>Llenwch</a:t>
            </a:r>
            <a:r>
              <a:rPr lang="en-GB" dirty="0" smtClean="0"/>
              <a:t> y </a:t>
            </a:r>
            <a:r>
              <a:rPr lang="en-GB" dirty="0" err="1" smtClean="0"/>
              <a:t>bwrdd</a:t>
            </a:r>
            <a:r>
              <a:rPr lang="en-GB" dirty="0" smtClean="0"/>
              <a:t> </a:t>
            </a:r>
            <a:r>
              <a:rPr lang="en-GB" dirty="0" err="1" smtClean="0"/>
              <a:t>stori’n</a:t>
            </a:r>
            <a:r>
              <a:rPr lang="en-GB" dirty="0" smtClean="0"/>
              <a:t> </a:t>
            </a:r>
            <a:r>
              <a:rPr lang="en-GB" dirty="0" err="1" smtClean="0"/>
              <a:t>seiliedig</a:t>
            </a:r>
            <a:r>
              <a:rPr lang="en-GB" dirty="0" smtClean="0"/>
              <a:t> </a:t>
            </a:r>
            <a:r>
              <a:rPr lang="en-GB" dirty="0" err="1" smtClean="0"/>
              <a:t>ar</a:t>
            </a:r>
            <a:r>
              <a:rPr lang="en-GB" dirty="0" smtClean="0"/>
              <a:t> </a:t>
            </a:r>
            <a:r>
              <a:rPr lang="en-GB" dirty="0" err="1" smtClean="0"/>
              <a:t>yr</a:t>
            </a:r>
            <a:r>
              <a:rPr lang="en-GB" dirty="0" smtClean="0"/>
              <a:t> </a:t>
            </a:r>
            <a:r>
              <a:rPr lang="en-GB" dirty="0" err="1" smtClean="0"/>
              <a:t>atgof</a:t>
            </a:r>
            <a:r>
              <a:rPr lang="en-GB" dirty="0" smtClean="0"/>
              <a:t> </a:t>
            </a:r>
            <a:r>
              <a:rPr lang="en-GB" dirty="0" err="1" smtClean="0"/>
              <a:t>o’ch</a:t>
            </a:r>
            <a:r>
              <a:rPr lang="en-GB" dirty="0" smtClean="0"/>
              <a:t> </a:t>
            </a:r>
            <a:r>
              <a:rPr lang="en-GB" dirty="0" err="1" smtClean="0"/>
              <a:t>dewis</a:t>
            </a:r>
            <a:r>
              <a:rPr lang="en-GB" dirty="0" smtClean="0"/>
              <a:t>. </a:t>
            </a:r>
            <a:r>
              <a:rPr lang="en-GB" dirty="0" err="1" smtClean="0"/>
              <a:t>Gwnewch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siŵr</a:t>
            </a:r>
            <a:r>
              <a:rPr lang="en-GB" dirty="0" smtClean="0"/>
              <a:t> </a:t>
            </a:r>
            <a:r>
              <a:rPr lang="en-GB" dirty="0" err="1" smtClean="0"/>
              <a:t>eich</a:t>
            </a:r>
            <a:r>
              <a:rPr lang="en-GB" dirty="0" smtClean="0"/>
              <a:t> bod </a:t>
            </a:r>
            <a:r>
              <a:rPr lang="en-GB" dirty="0" err="1" smtClean="0"/>
              <a:t>ystyried</a:t>
            </a:r>
            <a:r>
              <a:rPr lang="en-GB" dirty="0" smtClean="0"/>
              <a:t> </a:t>
            </a:r>
            <a:r>
              <a:rPr lang="en-GB" dirty="0" err="1" smtClean="0"/>
              <a:t>eich</a:t>
            </a:r>
            <a:r>
              <a:rPr lang="en-GB" dirty="0" smtClean="0"/>
              <a:t> </a:t>
            </a:r>
            <a:r>
              <a:rPr lang="en-GB" dirty="0" err="1" smtClean="0"/>
              <a:t>disgrifiadau’n</a:t>
            </a:r>
            <a:r>
              <a:rPr lang="en-GB" dirty="0" smtClean="0"/>
              <a:t> </a:t>
            </a:r>
            <a:r>
              <a:rPr lang="en-GB" dirty="0" err="1" smtClean="0"/>
              <a:t>ofalus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637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382000" cy="762000"/>
          </a:xfrm>
        </p:spPr>
        <p:txBody>
          <a:bodyPr>
            <a:normAutofit fontScale="90000"/>
          </a:bodyPr>
          <a:lstStyle/>
          <a:p>
            <a:r>
              <a:rPr lang="en-GB" dirty="0" err="1" smtClean="0"/>
              <a:t>Gwers</a:t>
            </a:r>
            <a:r>
              <a:rPr lang="en-GB" dirty="0" smtClean="0"/>
              <a:t> 4</a:t>
            </a:r>
            <a:br>
              <a:rPr lang="en-GB" dirty="0" smtClean="0"/>
            </a:br>
            <a:r>
              <a:rPr lang="en-GB" dirty="0" err="1" smtClean="0"/>
              <a:t>Amcanion</a:t>
            </a:r>
            <a:r>
              <a:rPr lang="en-GB" dirty="0" smtClean="0"/>
              <a:t> </a:t>
            </a:r>
            <a:r>
              <a:rPr lang="en-GB" dirty="0" err="1" smtClean="0"/>
              <a:t>Dysgu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2587696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err="1" smtClean="0">
                <a:latin typeface="Arial"/>
                <a:cs typeface="Arial"/>
              </a:rPr>
              <a:t>Erbyn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diwedd</a:t>
            </a:r>
            <a:r>
              <a:rPr lang="en-GB" dirty="0" smtClean="0">
                <a:latin typeface="Arial"/>
                <a:cs typeface="Arial"/>
              </a:rPr>
              <a:t> y </a:t>
            </a:r>
            <a:r>
              <a:rPr lang="en-GB" dirty="0" err="1" smtClean="0">
                <a:latin typeface="Arial"/>
                <a:cs typeface="Arial"/>
              </a:rPr>
              <a:t>wers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byddaf</a:t>
            </a:r>
            <a:r>
              <a:rPr lang="en-GB" dirty="0" smtClean="0">
                <a:latin typeface="Arial"/>
                <a:cs typeface="Arial"/>
              </a:rPr>
              <a:t>:</a:t>
            </a:r>
          </a:p>
          <a:p>
            <a:pPr>
              <a:buFont typeface="Arial"/>
              <a:buChar char="•"/>
            </a:pPr>
            <a:r>
              <a:rPr lang="en-GB" dirty="0" err="1">
                <a:latin typeface="Arial"/>
                <a:cs typeface="Arial"/>
              </a:rPr>
              <a:t>y</a:t>
            </a:r>
            <a:r>
              <a:rPr lang="en-GB" dirty="0" err="1" smtClean="0">
                <a:latin typeface="Arial"/>
                <a:cs typeface="Arial"/>
              </a:rPr>
              <a:t>n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gallu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deall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delweddau</a:t>
            </a:r>
            <a:r>
              <a:rPr lang="en-GB" dirty="0" smtClean="0">
                <a:latin typeface="Arial"/>
                <a:cs typeface="Arial"/>
              </a:rPr>
              <a:t> a </a:t>
            </a:r>
            <a:r>
              <a:rPr lang="en-GB" dirty="0" err="1" smtClean="0">
                <a:latin typeface="Arial"/>
                <a:cs typeface="Arial"/>
              </a:rPr>
              <a:t>sut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maen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nhw’n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cael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eu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defnyddio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i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greu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disgrifiadau</a:t>
            </a:r>
            <a:r>
              <a:rPr lang="en-GB" dirty="0" smtClean="0">
                <a:latin typeface="Arial"/>
                <a:cs typeface="Arial"/>
              </a:rPr>
              <a:t>;</a:t>
            </a:r>
          </a:p>
          <a:p>
            <a:pPr>
              <a:buFont typeface="Arial"/>
              <a:buChar char="•"/>
            </a:pPr>
            <a:r>
              <a:rPr lang="en-GB" dirty="0" err="1" smtClean="0">
                <a:latin typeface="Arial"/>
                <a:cs typeface="Arial"/>
              </a:rPr>
              <a:t>yn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gallu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cymhwyso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fy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nealltwriaeth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o’r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termau</a:t>
            </a:r>
            <a:r>
              <a:rPr lang="en-GB" dirty="0" smtClean="0">
                <a:latin typeface="Arial"/>
                <a:cs typeface="Arial"/>
              </a:rPr>
              <a:t> ‘</a:t>
            </a:r>
            <a:r>
              <a:rPr lang="en-GB" dirty="0" err="1" smtClean="0">
                <a:latin typeface="Arial"/>
                <a:cs typeface="Arial"/>
              </a:rPr>
              <a:t>trosiad</a:t>
            </a:r>
            <a:r>
              <a:rPr lang="en-GB" dirty="0" smtClean="0">
                <a:latin typeface="Arial"/>
                <a:cs typeface="Arial"/>
              </a:rPr>
              <a:t>’ a ‘</a:t>
            </a:r>
            <a:r>
              <a:rPr lang="en-GB" dirty="0" err="1" smtClean="0">
                <a:latin typeface="Arial"/>
                <a:cs typeface="Arial"/>
              </a:rPr>
              <a:t>cyffelybiaeth</a:t>
            </a:r>
            <a:r>
              <a:rPr lang="en-GB" dirty="0" smtClean="0">
                <a:latin typeface="Arial"/>
                <a:cs typeface="Arial"/>
              </a:rPr>
              <a:t>’/ ‘</a:t>
            </a:r>
            <a:r>
              <a:rPr lang="en-GB" dirty="0" err="1" smtClean="0">
                <a:latin typeface="Arial"/>
                <a:cs typeface="Arial"/>
              </a:rPr>
              <a:t>cymhariaeth</a:t>
            </a:r>
            <a:r>
              <a:rPr lang="en-GB" dirty="0" smtClean="0">
                <a:latin typeface="Arial"/>
                <a:cs typeface="Arial"/>
              </a:rPr>
              <a:t>’.</a:t>
            </a:r>
          </a:p>
          <a:p>
            <a:endParaRPr lang="en-GB" dirty="0" smtClean="0">
              <a:latin typeface="Arial"/>
              <a:cs typeface="Arial"/>
            </a:endParaRPr>
          </a:p>
          <a:p>
            <a:pPr>
              <a:buFont typeface="Arial" charset="0"/>
              <a:buNone/>
            </a:pPr>
            <a:r>
              <a:rPr lang="en-GB" dirty="0" err="1" smtClean="0">
                <a:latin typeface="Arial"/>
                <a:cs typeface="Arial"/>
              </a:rPr>
              <a:t>Trosiad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yw</a:t>
            </a:r>
            <a:r>
              <a:rPr lang="en-GB" dirty="0" smtClean="0">
                <a:latin typeface="Arial"/>
                <a:cs typeface="Arial"/>
              </a:rPr>
              <a:t>?</a:t>
            </a:r>
          </a:p>
          <a:p>
            <a:pPr>
              <a:buFont typeface="Arial" charset="0"/>
              <a:buNone/>
            </a:pPr>
            <a:r>
              <a:rPr lang="en-GB" dirty="0" err="1" smtClean="0">
                <a:latin typeface="Arial"/>
                <a:cs typeface="Arial"/>
              </a:rPr>
              <a:t>Cyffelybiaeth</a:t>
            </a:r>
            <a:r>
              <a:rPr lang="en-GB" dirty="0" smtClean="0">
                <a:latin typeface="Arial"/>
                <a:cs typeface="Arial"/>
              </a:rPr>
              <a:t>/</a:t>
            </a:r>
            <a:r>
              <a:rPr lang="en-GB" dirty="0" err="1" smtClean="0">
                <a:latin typeface="Arial"/>
                <a:cs typeface="Arial"/>
              </a:rPr>
              <a:t>cymhariaeth</a:t>
            </a:r>
            <a:r>
              <a:rPr lang="en-GB" dirty="0" smtClean="0">
                <a:latin typeface="Arial"/>
                <a:cs typeface="Arial"/>
              </a:rPr>
              <a:t> </a:t>
            </a:r>
            <a:r>
              <a:rPr lang="en-GB" dirty="0" err="1" smtClean="0">
                <a:latin typeface="Arial"/>
                <a:cs typeface="Arial"/>
              </a:rPr>
              <a:t>yw</a:t>
            </a:r>
            <a:r>
              <a:rPr lang="en-GB" dirty="0" smtClean="0">
                <a:latin typeface="Arial"/>
                <a:cs typeface="Arial"/>
              </a:rPr>
              <a:t>?</a:t>
            </a:r>
          </a:p>
          <a:p>
            <a:endParaRPr lang="en-GB" dirty="0" smtClean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8050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CYFFELYBIAETH/CYMHARIAETH</a:t>
            </a:r>
            <a:endParaRPr 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86816" y="1895648"/>
            <a:ext cx="8229600" cy="239744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n-GB" sz="2800" dirty="0" smtClean="0"/>
              <a:t>	Mae </a:t>
            </a:r>
            <a:r>
              <a:rPr lang="en-GB" sz="2800" dirty="0" err="1" smtClean="0"/>
              <a:t>cyffelybiaeth</a:t>
            </a:r>
            <a:r>
              <a:rPr lang="en-GB" sz="2800" dirty="0" smtClean="0"/>
              <a:t> </a:t>
            </a:r>
            <a:r>
              <a:rPr lang="en-GB" sz="2800" dirty="0" err="1" smtClean="0"/>
              <a:t>neu</a:t>
            </a:r>
            <a:r>
              <a:rPr lang="en-GB" sz="2800" dirty="0" smtClean="0"/>
              <a:t> </a:t>
            </a:r>
            <a:r>
              <a:rPr lang="en-GB" sz="2800" dirty="0" err="1" smtClean="0"/>
              <a:t>gymhariaeth</a:t>
            </a:r>
            <a:r>
              <a:rPr lang="en-GB" sz="2800" dirty="0" smtClean="0"/>
              <a:t> </a:t>
            </a:r>
            <a:r>
              <a:rPr lang="en-GB" sz="2800" dirty="0" err="1" smtClean="0"/>
              <a:t>yn</a:t>
            </a:r>
            <a:r>
              <a:rPr lang="en-GB" sz="2800" dirty="0" smtClean="0"/>
              <a:t> </a:t>
            </a:r>
            <a:r>
              <a:rPr lang="en-GB" sz="2800" dirty="0" err="1" smtClean="0"/>
              <a:t>cymharu</a:t>
            </a:r>
            <a:r>
              <a:rPr lang="en-GB" sz="2800" dirty="0" smtClean="0"/>
              <a:t> </a:t>
            </a:r>
            <a:r>
              <a:rPr lang="en-GB" sz="2800" dirty="0" err="1" smtClean="0"/>
              <a:t>dau</a:t>
            </a:r>
            <a:r>
              <a:rPr lang="en-GB" sz="2800" dirty="0" smtClean="0"/>
              <a:t> </a:t>
            </a:r>
            <a:r>
              <a:rPr lang="en-GB" sz="2800" dirty="0" err="1" smtClean="0"/>
              <a:t>beth</a:t>
            </a:r>
            <a:r>
              <a:rPr lang="en-GB" sz="2800" dirty="0" smtClean="0"/>
              <a:t> </a:t>
            </a:r>
            <a:r>
              <a:rPr lang="en-GB" sz="2800" dirty="0" err="1" smtClean="0"/>
              <a:t>sydd</a:t>
            </a:r>
            <a:r>
              <a:rPr lang="en-GB" sz="2800" dirty="0" smtClean="0"/>
              <a:t> </a:t>
            </a:r>
            <a:r>
              <a:rPr lang="en-GB" sz="2800" dirty="0" err="1" smtClean="0"/>
              <a:t>ddim</a:t>
            </a:r>
            <a:r>
              <a:rPr lang="en-GB" sz="2800" dirty="0" smtClean="0"/>
              <a:t> </a:t>
            </a:r>
            <a:r>
              <a:rPr lang="en-GB" sz="2800" dirty="0" err="1" smtClean="0"/>
              <a:t>yn</a:t>
            </a:r>
            <a:r>
              <a:rPr lang="en-GB" sz="2800" dirty="0" smtClean="0"/>
              <a:t> </a:t>
            </a:r>
            <a:r>
              <a:rPr lang="en-GB" sz="2800" dirty="0" err="1" smtClean="0"/>
              <a:t>debyg</a:t>
            </a:r>
            <a:r>
              <a:rPr lang="en-GB" sz="2800" dirty="0" smtClean="0"/>
              <a:t>. </a:t>
            </a:r>
            <a:r>
              <a:rPr lang="en-GB" sz="2800" dirty="0" err="1" smtClean="0"/>
              <a:t>Mae’r</a:t>
            </a:r>
            <a:r>
              <a:rPr lang="en-GB" sz="2800" dirty="0" smtClean="0"/>
              <a:t> </a:t>
            </a:r>
            <a:r>
              <a:rPr lang="en-GB" sz="2800" dirty="0" err="1" smtClean="0"/>
              <a:t>geiriau</a:t>
            </a:r>
            <a:r>
              <a:rPr lang="en-GB" sz="2800" dirty="0" smtClean="0"/>
              <a:t> ‘</a:t>
            </a:r>
            <a:r>
              <a:rPr lang="en-GB" sz="2800" dirty="0" err="1" smtClean="0"/>
              <a:t>fel</a:t>
            </a:r>
            <a:r>
              <a:rPr lang="en-GB" sz="2800" dirty="0" smtClean="0"/>
              <a:t>’ </a:t>
            </a:r>
            <a:r>
              <a:rPr lang="en-GB" sz="2800" dirty="0" err="1" smtClean="0"/>
              <a:t>neu</a:t>
            </a:r>
            <a:r>
              <a:rPr lang="en-GB" sz="2800" dirty="0" smtClean="0"/>
              <a:t> ‘</a:t>
            </a:r>
            <a:r>
              <a:rPr lang="en-GB" sz="2800" dirty="0" err="1" smtClean="0"/>
              <a:t>megis</a:t>
            </a:r>
            <a:r>
              <a:rPr lang="en-GB" sz="2800" dirty="0" smtClean="0"/>
              <a:t>’ </a:t>
            </a:r>
            <a:r>
              <a:rPr lang="en-GB" sz="2800" dirty="0" err="1" smtClean="0"/>
              <a:t>yn</a:t>
            </a:r>
            <a:r>
              <a:rPr lang="en-GB" sz="2800" dirty="0" smtClean="0"/>
              <a:t> </a:t>
            </a:r>
            <a:r>
              <a:rPr lang="en-GB" sz="2800" dirty="0" err="1" smtClean="0"/>
              <a:t>cael</a:t>
            </a:r>
            <a:r>
              <a:rPr lang="en-GB" sz="2800" dirty="0" smtClean="0"/>
              <a:t> </a:t>
            </a:r>
            <a:r>
              <a:rPr lang="en-GB" sz="2800" dirty="0" err="1" smtClean="0"/>
              <a:t>eu</a:t>
            </a:r>
            <a:r>
              <a:rPr lang="en-GB" sz="2800" dirty="0" smtClean="0"/>
              <a:t> </a:t>
            </a:r>
            <a:r>
              <a:rPr lang="en-GB" sz="2800" dirty="0" err="1" smtClean="0"/>
              <a:t>defnyddio</a:t>
            </a:r>
            <a:r>
              <a:rPr lang="en-GB" sz="2800" dirty="0" smtClean="0"/>
              <a:t> </a:t>
            </a:r>
            <a:r>
              <a:rPr lang="en-GB" sz="2800" dirty="0" err="1" smtClean="0"/>
              <a:t>mewn</a:t>
            </a:r>
            <a:r>
              <a:rPr lang="en-GB" sz="2800" dirty="0" smtClean="0"/>
              <a:t> </a:t>
            </a:r>
            <a:r>
              <a:rPr lang="en-GB" sz="2800" dirty="0" err="1" smtClean="0"/>
              <a:t>cyffelybiaeth</a:t>
            </a:r>
            <a:r>
              <a:rPr lang="en-GB" sz="2800" dirty="0" smtClean="0"/>
              <a:t>/</a:t>
            </a:r>
            <a:r>
              <a:rPr lang="en-GB" sz="2800" dirty="0" err="1" smtClean="0"/>
              <a:t>cymhariaeth</a:t>
            </a:r>
            <a:r>
              <a:rPr lang="en-GB" sz="2800" dirty="0" smtClean="0"/>
              <a:t>.</a:t>
            </a:r>
          </a:p>
          <a:p>
            <a:pPr eaLnBrk="1" hangingPunct="1">
              <a:buFont typeface="Arial" charset="0"/>
              <a:buNone/>
            </a:pPr>
            <a:endParaRPr lang="en-GB" sz="2800" dirty="0" smtClean="0"/>
          </a:p>
          <a:p>
            <a:pPr eaLnBrk="1" hangingPunct="1">
              <a:buFont typeface="Arial" charset="0"/>
              <a:buNone/>
            </a:pPr>
            <a:r>
              <a:rPr lang="en-GB" sz="2800" dirty="0" smtClean="0"/>
              <a:t>    </a:t>
            </a:r>
            <a:r>
              <a:rPr lang="en-GB" sz="2800" dirty="0" err="1" smtClean="0"/>
              <a:t>Roedd</a:t>
            </a:r>
            <a:r>
              <a:rPr lang="en-GB" sz="2800" dirty="0" smtClean="0"/>
              <a:t> </a:t>
            </a:r>
            <a:r>
              <a:rPr lang="en-GB" sz="2800" dirty="0" err="1" smtClean="0"/>
              <a:t>yr</a:t>
            </a:r>
            <a:r>
              <a:rPr lang="en-GB" sz="2800" dirty="0" smtClean="0"/>
              <a:t> </a:t>
            </a:r>
            <a:r>
              <a:rPr lang="en-GB" sz="2800" dirty="0" err="1" smtClean="0"/>
              <a:t>eira’n</a:t>
            </a:r>
            <a:r>
              <a:rPr lang="en-GB" sz="2800" dirty="0" smtClean="0"/>
              <a:t> </a:t>
            </a:r>
            <a:r>
              <a:rPr lang="en-GB" sz="2800" dirty="0" err="1" smtClean="0"/>
              <a:t>syrthio</a:t>
            </a:r>
            <a:r>
              <a:rPr lang="en-GB" sz="2800" dirty="0" smtClean="0"/>
              <a:t> </a:t>
            </a:r>
            <a:r>
              <a:rPr lang="en-GB" sz="2800" b="1" u="sng" dirty="0" err="1" smtClean="0">
                <a:solidFill>
                  <a:srgbClr val="FF0000"/>
                </a:solidFill>
              </a:rPr>
              <a:t>fel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dirty="0" err="1" smtClean="0"/>
              <a:t>plu</a:t>
            </a:r>
            <a:r>
              <a:rPr lang="en-GB" sz="2800" dirty="0" smtClean="0"/>
              <a:t> </a:t>
            </a:r>
            <a:r>
              <a:rPr lang="en-GB" sz="2800" dirty="0" err="1" smtClean="0"/>
              <a:t>colomen</a:t>
            </a:r>
            <a:r>
              <a:rPr lang="en-GB" sz="2800" dirty="0" smtClean="0"/>
              <a:t> wen </a:t>
            </a:r>
            <a:r>
              <a:rPr lang="en-GB" sz="2800" dirty="0" err="1" smtClean="0"/>
              <a:t>o’r</a:t>
            </a:r>
            <a:r>
              <a:rPr lang="en-GB" sz="2800" dirty="0" smtClean="0"/>
              <a:t> </a:t>
            </a:r>
            <a:r>
              <a:rPr lang="en-GB" sz="2800" dirty="0" err="1" smtClean="0"/>
              <a:t>awyr</a:t>
            </a:r>
            <a:r>
              <a:rPr lang="en-GB" sz="2800" dirty="0" smtClean="0"/>
              <a:t>. </a:t>
            </a:r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pic>
        <p:nvPicPr>
          <p:cNvPr id="4100" name="Picture 2" descr="http://t2.gstatic.com/images?q=tbn:ANd9GcQrXMKLJzuBfrOdpZBEIjc8p9AMOYjEnz8TSpvXadLtcymPkxNzW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9" y="4581525"/>
            <a:ext cx="1406500" cy="159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4" descr="http://t0.gstatic.com/images?q=tbn:ANd9GcT959A3EDjl-nuXCAqvVolOWxAX1wJbmZRg_5gL0HGO1Li1KJlMo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8470" y="4667250"/>
            <a:ext cx="1431602" cy="1503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http://t1.gstatic.com/images?q=tbn:ANd9GcS6XeJ4Gh-VVAofoxDm4_3qr-OP1kD2wLATZCH7PSaBk9gGyZT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657725"/>
            <a:ext cx="1493937" cy="1575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9959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88776" y="845840"/>
            <a:ext cx="7467600" cy="1143000"/>
          </a:xfrm>
        </p:spPr>
        <p:txBody>
          <a:bodyPr/>
          <a:lstStyle/>
          <a:p>
            <a:pPr eaLnBrk="1" hangingPunct="1"/>
            <a:r>
              <a:rPr lang="en-GB" dirty="0" smtClean="0"/>
              <a:t>TROSIAD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79512" y="1855366"/>
            <a:ext cx="8229600" cy="4525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sz="2800" dirty="0" smtClean="0"/>
              <a:t>	Mae </a:t>
            </a:r>
            <a:r>
              <a:rPr lang="en-GB" sz="2800" dirty="0" err="1" smtClean="0"/>
              <a:t>trosiadau’n</a:t>
            </a:r>
            <a:r>
              <a:rPr lang="en-GB" sz="2800" dirty="0" smtClean="0"/>
              <a:t> </a:t>
            </a:r>
            <a:r>
              <a:rPr lang="en-GB" sz="2800" dirty="0" err="1" smtClean="0"/>
              <a:t>cymharu</a:t>
            </a:r>
            <a:r>
              <a:rPr lang="en-GB" sz="2800" dirty="0" smtClean="0"/>
              <a:t> </a:t>
            </a:r>
            <a:r>
              <a:rPr lang="en-GB" sz="2800" dirty="0" err="1" smtClean="0"/>
              <a:t>dau</a:t>
            </a:r>
            <a:r>
              <a:rPr lang="en-GB" sz="2800" dirty="0" smtClean="0"/>
              <a:t> </a:t>
            </a:r>
            <a:r>
              <a:rPr lang="en-GB" sz="2800" dirty="0" err="1" smtClean="0"/>
              <a:t>beth</a:t>
            </a:r>
            <a:r>
              <a:rPr lang="en-GB" sz="2800" dirty="0" smtClean="0"/>
              <a:t> </a:t>
            </a:r>
            <a:r>
              <a:rPr lang="en-GB" sz="2800" dirty="0" err="1" smtClean="0"/>
              <a:t>sydd</a:t>
            </a:r>
            <a:r>
              <a:rPr lang="en-GB" sz="2800" dirty="0" smtClean="0"/>
              <a:t> </a:t>
            </a:r>
            <a:r>
              <a:rPr lang="en-GB" sz="2800" dirty="0" err="1" smtClean="0"/>
              <a:t>ddim</a:t>
            </a:r>
            <a:r>
              <a:rPr lang="en-GB" sz="2800" dirty="0" smtClean="0"/>
              <a:t> </a:t>
            </a:r>
            <a:r>
              <a:rPr lang="en-GB" sz="2800" dirty="0" err="1" smtClean="0"/>
              <a:t>yn</a:t>
            </a:r>
            <a:r>
              <a:rPr lang="en-GB" sz="2800" dirty="0" smtClean="0"/>
              <a:t> </a:t>
            </a:r>
            <a:r>
              <a:rPr lang="en-GB" sz="2800" dirty="0" err="1" smtClean="0"/>
              <a:t>debyg</a:t>
            </a:r>
            <a:r>
              <a:rPr lang="en-GB" sz="2800" dirty="0" smtClean="0"/>
              <a:t> </a:t>
            </a:r>
            <a:r>
              <a:rPr lang="en-GB" sz="2800" dirty="0" err="1" smtClean="0"/>
              <a:t>drwy</a:t>
            </a:r>
            <a:r>
              <a:rPr lang="en-GB" sz="2800" dirty="0" smtClean="0"/>
              <a:t> </a:t>
            </a:r>
            <a:r>
              <a:rPr lang="en-GB" sz="2800" dirty="0" err="1" smtClean="0"/>
              <a:t>ddweud</a:t>
            </a:r>
            <a:r>
              <a:rPr lang="en-GB" sz="2800" dirty="0" smtClean="0"/>
              <a:t> bod un </a:t>
            </a:r>
            <a:r>
              <a:rPr lang="en-GB" sz="2800" dirty="0" err="1" smtClean="0"/>
              <a:t>peth</a:t>
            </a:r>
            <a:r>
              <a:rPr lang="en-GB" sz="2800" dirty="0" smtClean="0"/>
              <a:t> </a:t>
            </a:r>
            <a:r>
              <a:rPr lang="en-GB" sz="2800" b="1" dirty="0" err="1" smtClean="0"/>
              <a:t>yn</a:t>
            </a:r>
            <a:r>
              <a:rPr lang="en-GB" sz="2800" b="1" dirty="0" smtClean="0"/>
              <a:t> </a:t>
            </a:r>
            <a:r>
              <a:rPr lang="en-GB" sz="2800" dirty="0" err="1" smtClean="0"/>
              <a:t>rhywbeth</a:t>
            </a:r>
            <a:r>
              <a:rPr lang="en-GB" sz="2800" dirty="0" smtClean="0"/>
              <a:t> </a:t>
            </a:r>
            <a:r>
              <a:rPr lang="en-GB" sz="2800" dirty="0" err="1" smtClean="0"/>
              <a:t>arall</a:t>
            </a:r>
            <a:r>
              <a:rPr lang="en-GB" sz="2800" dirty="0" smtClean="0"/>
              <a:t>.</a:t>
            </a:r>
          </a:p>
          <a:p>
            <a:pPr eaLnBrk="1" hangingPunct="1">
              <a:buFont typeface="Arial" charset="0"/>
              <a:buNone/>
            </a:pPr>
            <a:endParaRPr lang="en-GB" dirty="0"/>
          </a:p>
          <a:p>
            <a:pPr eaLnBrk="1" hangingPunct="1">
              <a:buFont typeface="Arial" charset="0"/>
              <a:buNone/>
            </a:pPr>
            <a:r>
              <a:rPr lang="en-GB" sz="2800" dirty="0" smtClean="0"/>
              <a:t>    </a:t>
            </a:r>
            <a:r>
              <a:rPr lang="en-GB" sz="2800" dirty="0" err="1" smtClean="0"/>
              <a:t>Roedd</a:t>
            </a:r>
            <a:r>
              <a:rPr lang="en-GB" sz="2800" dirty="0" smtClean="0"/>
              <a:t> </a:t>
            </a:r>
            <a:r>
              <a:rPr lang="en-GB" sz="2800" b="1" u="sng" dirty="0" err="1" smtClean="0">
                <a:solidFill>
                  <a:srgbClr val="FF0000"/>
                </a:solidFill>
              </a:rPr>
              <a:t>blanced</a:t>
            </a:r>
            <a:r>
              <a:rPr lang="en-GB" sz="2800" b="1" u="sng" dirty="0" smtClean="0">
                <a:solidFill>
                  <a:srgbClr val="FF0000"/>
                </a:solidFill>
              </a:rPr>
              <a:t> o </a:t>
            </a:r>
            <a:r>
              <a:rPr lang="en-GB" sz="2800" b="1" u="sng" dirty="0" err="1" smtClean="0">
                <a:solidFill>
                  <a:srgbClr val="FF0000"/>
                </a:solidFill>
              </a:rPr>
              <a:t>eira</a:t>
            </a:r>
            <a:r>
              <a:rPr lang="en-GB" sz="2800" dirty="0" smtClean="0"/>
              <a:t> </a:t>
            </a:r>
            <a:r>
              <a:rPr lang="en-GB" sz="2800" dirty="0" err="1" smtClean="0"/>
              <a:t>dros</a:t>
            </a:r>
            <a:r>
              <a:rPr lang="en-GB" sz="2800" dirty="0" smtClean="0"/>
              <a:t> y </a:t>
            </a:r>
            <a:r>
              <a:rPr lang="en-GB" sz="2800" dirty="0" err="1" smtClean="0"/>
              <a:t>wlad</a:t>
            </a:r>
            <a:r>
              <a:rPr lang="en-GB" sz="2800" dirty="0" smtClean="0"/>
              <a:t>.</a:t>
            </a:r>
          </a:p>
          <a:p>
            <a:pPr eaLnBrk="1" hangingPunct="1">
              <a:buFont typeface="Arial" charset="0"/>
              <a:buNone/>
            </a:pPr>
            <a:endParaRPr lang="en-GB" sz="2800" dirty="0" smtClean="0"/>
          </a:p>
        </p:txBody>
      </p:sp>
      <p:pic>
        <p:nvPicPr>
          <p:cNvPr id="5125" name="Picture 4" descr="http://us.123rf.com/400wm/91/182/meikis/meikis1010/meikis101000018/8023773-abstract-red-christmas-star-ornament-back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37112"/>
            <a:ext cx="1656184" cy="1656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http://ts3.mm.bing.net/images/thumbnail.aspx?q=1407216589402&amp;id=f6ae0575427c7cd0ad8bc5ded95e48e3&amp;url=http%3a%2f%2fwww.cambridgecandle.com%2fcandle_online%2fjan_feb1999%2fimages%2fclipart_images%2fSnowflake_02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4437112"/>
            <a:ext cx="1490564" cy="1675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568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226840"/>
            <a:ext cx="8382000" cy="762000"/>
          </a:xfrm>
        </p:spPr>
        <p:txBody>
          <a:bodyPr/>
          <a:lstStyle/>
          <a:p>
            <a:r>
              <a:rPr lang="en-GB" dirty="0" err="1" smtClean="0"/>
              <a:t>Tasg</a:t>
            </a:r>
            <a:r>
              <a:rPr lang="en-GB" dirty="0" smtClean="0"/>
              <a:t> </a:t>
            </a:r>
            <a:r>
              <a:rPr lang="en-GB" dirty="0" err="1" smtClean="0"/>
              <a:t>unigol</a:t>
            </a:r>
            <a:r>
              <a:rPr lang="en-GB" dirty="0" smtClean="0"/>
              <a:t>: </a:t>
            </a:r>
            <a:r>
              <a:rPr lang="en-GB" dirty="0" err="1" smtClean="0"/>
              <a:t>Taflen</a:t>
            </a:r>
            <a:r>
              <a:rPr lang="en-GB" dirty="0" smtClean="0"/>
              <a:t> </a:t>
            </a:r>
            <a:r>
              <a:rPr lang="en-GB" dirty="0" err="1" smtClean="0"/>
              <a:t>Waith</a:t>
            </a:r>
            <a:r>
              <a:rPr lang="en-GB" dirty="0" smtClean="0"/>
              <a:t>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299989"/>
            <a:ext cx="8229600" cy="4297363"/>
          </a:xfrm>
        </p:spPr>
        <p:txBody>
          <a:bodyPr/>
          <a:lstStyle/>
          <a:p>
            <a:r>
              <a:rPr lang="en-GB" dirty="0" err="1" smtClean="0"/>
              <a:t>Ar</a:t>
            </a:r>
            <a:r>
              <a:rPr lang="en-GB" dirty="0" smtClean="0"/>
              <a:t> </a:t>
            </a:r>
            <a:r>
              <a:rPr lang="en-GB" dirty="0" err="1" smtClean="0"/>
              <a:t>ôl</a:t>
            </a:r>
            <a:r>
              <a:rPr lang="en-GB" dirty="0" smtClean="0"/>
              <a:t> </a:t>
            </a:r>
            <a:r>
              <a:rPr lang="en-GB" dirty="0" err="1" smtClean="0"/>
              <a:t>darllen</a:t>
            </a:r>
            <a:r>
              <a:rPr lang="en-GB" dirty="0" smtClean="0"/>
              <a:t> </a:t>
            </a:r>
            <a:r>
              <a:rPr lang="en-GB" dirty="0" err="1" smtClean="0"/>
              <a:t>drwy’r</a:t>
            </a:r>
            <a:r>
              <a:rPr lang="en-GB" dirty="0" smtClean="0"/>
              <a:t> darn, </a:t>
            </a:r>
            <a:r>
              <a:rPr lang="en-GB" dirty="0" err="1" smtClean="0"/>
              <a:t>canolbwyntiwch</a:t>
            </a:r>
            <a:r>
              <a:rPr lang="en-GB" dirty="0" smtClean="0"/>
              <a:t> </a:t>
            </a:r>
            <a:r>
              <a:rPr lang="en-GB" dirty="0" err="1" smtClean="0"/>
              <a:t>ar</a:t>
            </a:r>
            <a:r>
              <a:rPr lang="en-GB" dirty="0" smtClean="0"/>
              <a:t> y darn </a:t>
            </a:r>
            <a:r>
              <a:rPr lang="en-GB" dirty="0" err="1" smtClean="0"/>
              <a:t>sydd</a:t>
            </a:r>
            <a:r>
              <a:rPr lang="en-GB" dirty="0" smtClean="0"/>
              <a:t> </a:t>
            </a:r>
            <a:r>
              <a:rPr lang="en-GB" dirty="0" err="1" smtClean="0"/>
              <a:t>mewn</a:t>
            </a:r>
            <a:r>
              <a:rPr lang="en-GB" dirty="0" smtClean="0"/>
              <a:t> </a:t>
            </a:r>
            <a:r>
              <a:rPr lang="en-GB" dirty="0" err="1" smtClean="0"/>
              <a:t>blwch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y </a:t>
            </a:r>
            <a:r>
              <a:rPr lang="en-GB" dirty="0" err="1" smtClean="0"/>
              <a:t>canol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Llenwch</a:t>
            </a:r>
            <a:r>
              <a:rPr lang="en-GB" dirty="0" smtClean="0"/>
              <a:t> y </a:t>
            </a:r>
            <a:r>
              <a:rPr lang="en-GB" dirty="0" err="1" smtClean="0"/>
              <a:t>tabl</a:t>
            </a:r>
            <a:r>
              <a:rPr lang="en-GB" dirty="0" smtClean="0"/>
              <a:t> a </a:t>
            </a:r>
            <a:r>
              <a:rPr lang="en-GB" dirty="0" err="1" smtClean="0"/>
              <a:t>nodwch</a:t>
            </a:r>
            <a:r>
              <a:rPr lang="en-GB" dirty="0" smtClean="0"/>
              <a:t> a </a:t>
            </a:r>
            <a:r>
              <a:rPr lang="en-GB" dirty="0" err="1" smtClean="0"/>
              <a:t>yw’r</a:t>
            </a:r>
            <a:r>
              <a:rPr lang="en-GB" dirty="0" smtClean="0"/>
              <a:t> </a:t>
            </a:r>
            <a:r>
              <a:rPr lang="en-GB" dirty="0" err="1" smtClean="0"/>
              <a:t>enghraifft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drosiad</a:t>
            </a:r>
            <a:r>
              <a:rPr lang="en-GB" dirty="0" smtClean="0"/>
              <a:t> </a:t>
            </a:r>
            <a:r>
              <a:rPr lang="en-GB" dirty="0" err="1" smtClean="0"/>
              <a:t>neu’n</a:t>
            </a:r>
            <a:r>
              <a:rPr lang="en-GB" dirty="0" smtClean="0"/>
              <a:t> </a:t>
            </a:r>
            <a:r>
              <a:rPr lang="en-GB" dirty="0" err="1" smtClean="0"/>
              <a:t>gyffelybiaeth</a:t>
            </a:r>
            <a:r>
              <a:rPr lang="en-GB" dirty="0" smtClean="0"/>
              <a:t>/</a:t>
            </a:r>
            <a:r>
              <a:rPr lang="en-GB" dirty="0" err="1" smtClean="0"/>
              <a:t>gymhariaeth</a:t>
            </a:r>
            <a:r>
              <a:rPr lang="en-GB" dirty="0" smtClean="0"/>
              <a:t> a </a:t>
            </a:r>
            <a:r>
              <a:rPr lang="en-GB" dirty="0" err="1" smtClean="0"/>
              <a:t>thynnwch</a:t>
            </a:r>
            <a:r>
              <a:rPr lang="en-GB" dirty="0" smtClean="0"/>
              <a:t> </a:t>
            </a:r>
            <a:r>
              <a:rPr lang="en-GB" dirty="0" err="1" smtClean="0"/>
              <a:t>lun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gynrychioli’r</a:t>
            </a:r>
            <a:r>
              <a:rPr lang="en-GB" dirty="0" smtClean="0"/>
              <a:t> </a:t>
            </a:r>
            <a:r>
              <a:rPr lang="en-GB" dirty="0" err="1" smtClean="0"/>
              <a:t>ddelwedd</a:t>
            </a:r>
            <a:r>
              <a:rPr lang="en-GB" dirty="0" smtClean="0"/>
              <a:t> </a:t>
            </a:r>
            <a:r>
              <a:rPr lang="en-GB" dirty="0" err="1" smtClean="0"/>
              <a:t>sy’n</a:t>
            </a:r>
            <a:r>
              <a:rPr lang="en-GB" dirty="0" smtClean="0"/>
              <a:t> </a:t>
            </a:r>
            <a:r>
              <a:rPr lang="en-GB" dirty="0" err="1" smtClean="0"/>
              <a:t>cael</a:t>
            </a:r>
            <a:r>
              <a:rPr lang="en-GB" dirty="0" smtClean="0"/>
              <a:t> </a:t>
            </a:r>
            <a:r>
              <a:rPr lang="en-GB" dirty="0" err="1" smtClean="0"/>
              <a:t>ei</a:t>
            </a:r>
            <a:r>
              <a:rPr lang="en-GB" dirty="0" smtClean="0"/>
              <a:t> </a:t>
            </a:r>
            <a:r>
              <a:rPr lang="en-GB" dirty="0" err="1" smtClean="0"/>
              <a:t>defnyddio</a:t>
            </a:r>
            <a:r>
              <a:rPr lang="en-GB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187755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6840"/>
            <a:ext cx="8382000" cy="762000"/>
          </a:xfrm>
        </p:spPr>
        <p:txBody>
          <a:bodyPr/>
          <a:lstStyle/>
          <a:p>
            <a:r>
              <a:rPr lang="en-GB" dirty="0" err="1" smtClean="0"/>
              <a:t>Gwers</a:t>
            </a:r>
            <a:r>
              <a:rPr lang="en-GB" dirty="0" smtClean="0"/>
              <a:t>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2227981"/>
            <a:ext cx="8229600" cy="4297363"/>
          </a:xfrm>
        </p:spPr>
        <p:txBody>
          <a:bodyPr/>
          <a:lstStyle/>
          <a:p>
            <a:r>
              <a:rPr lang="en-GB" dirty="0" err="1" smtClean="0"/>
              <a:t>Ysgrifennwch</a:t>
            </a:r>
            <a:r>
              <a:rPr lang="en-GB" dirty="0" smtClean="0"/>
              <a:t> </a:t>
            </a:r>
            <a:r>
              <a:rPr lang="en-GB" dirty="0" err="1" smtClean="0"/>
              <a:t>eich</a:t>
            </a:r>
            <a:r>
              <a:rPr lang="en-GB" dirty="0" smtClean="0"/>
              <a:t> </a:t>
            </a:r>
            <a:r>
              <a:rPr lang="en-GB" dirty="0" err="1" smtClean="0"/>
              <a:t>atgof</a:t>
            </a:r>
            <a:r>
              <a:rPr lang="en-GB" dirty="0" smtClean="0"/>
              <a:t> </a:t>
            </a:r>
            <a:r>
              <a:rPr lang="en-GB" dirty="0" err="1" smtClean="0"/>
              <a:t>Nadolig</a:t>
            </a:r>
            <a:r>
              <a:rPr lang="en-GB" dirty="0" smtClean="0"/>
              <a:t> </a:t>
            </a:r>
            <a:r>
              <a:rPr lang="en-GB" dirty="0" err="1" smtClean="0"/>
              <a:t>eto</a:t>
            </a:r>
            <a:r>
              <a:rPr lang="en-GB" dirty="0" smtClean="0"/>
              <a:t> </a:t>
            </a:r>
            <a:r>
              <a:rPr lang="en-GB" dirty="0" err="1" smtClean="0"/>
              <a:t>gan</a:t>
            </a:r>
            <a:r>
              <a:rPr lang="en-GB" dirty="0" smtClean="0"/>
              <a:t> </a:t>
            </a:r>
            <a:r>
              <a:rPr lang="en-GB" dirty="0" err="1" smtClean="0"/>
              <a:t>gofio’r</a:t>
            </a:r>
            <a:r>
              <a:rPr lang="en-GB" dirty="0" smtClean="0"/>
              <a:t> </a:t>
            </a:r>
            <a:r>
              <a:rPr lang="en-GB" dirty="0" err="1" smtClean="0"/>
              <a:t>nodweddion</a:t>
            </a:r>
            <a:r>
              <a:rPr lang="en-GB" dirty="0" smtClean="0"/>
              <a:t> y </a:t>
            </a:r>
            <a:r>
              <a:rPr lang="en-GB" dirty="0" err="1" smtClean="0"/>
              <a:t>mae</a:t>
            </a:r>
            <a:r>
              <a:rPr lang="en-GB" dirty="0" smtClean="0"/>
              <a:t> Dylan Thomas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eu</a:t>
            </a:r>
            <a:r>
              <a:rPr lang="en-GB" dirty="0" smtClean="0"/>
              <a:t> </a:t>
            </a:r>
            <a:r>
              <a:rPr lang="en-GB" dirty="0" err="1" smtClean="0"/>
              <a:t>defnyddio</a:t>
            </a:r>
            <a:r>
              <a:rPr lang="en-GB" dirty="0" smtClean="0"/>
              <a:t> </a:t>
            </a:r>
            <a:r>
              <a:rPr lang="en-GB" dirty="0" err="1" smtClean="0"/>
              <a:t>wrth</a:t>
            </a:r>
            <a:r>
              <a:rPr lang="en-GB" dirty="0" smtClean="0"/>
              <a:t> </a:t>
            </a:r>
            <a:r>
              <a:rPr lang="en-GB" dirty="0" err="1" smtClean="0"/>
              <a:t>ysgrifennu</a:t>
            </a:r>
            <a:r>
              <a:rPr lang="en-GB" dirty="0" smtClean="0"/>
              <a:t>. </a:t>
            </a:r>
            <a:r>
              <a:rPr lang="en-GB" dirty="0" err="1" smtClean="0"/>
              <a:t>Gwnewch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siŵr</a:t>
            </a:r>
            <a:r>
              <a:rPr lang="en-GB" dirty="0" smtClean="0"/>
              <a:t> </a:t>
            </a:r>
            <a:r>
              <a:rPr lang="en-GB" dirty="0" err="1" smtClean="0"/>
              <a:t>eich</a:t>
            </a:r>
            <a:r>
              <a:rPr lang="en-GB" dirty="0" smtClean="0"/>
              <a:t> bod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cyfeirio</a:t>
            </a:r>
            <a:r>
              <a:rPr lang="en-GB" dirty="0" smtClean="0"/>
              <a:t> at y </a:t>
            </a:r>
            <a:r>
              <a:rPr lang="en-GB" dirty="0" err="1" smtClean="0"/>
              <a:t>rhestr</a:t>
            </a:r>
            <a:r>
              <a:rPr lang="en-GB" dirty="0" smtClean="0"/>
              <a:t> </a:t>
            </a:r>
            <a:r>
              <a:rPr lang="en-GB" dirty="0" err="1" smtClean="0"/>
              <a:t>wirio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Gwnewch</a:t>
            </a:r>
            <a:r>
              <a:rPr lang="en-GB" dirty="0" smtClean="0"/>
              <a:t> y </a:t>
            </a:r>
            <a:r>
              <a:rPr lang="en-GB" dirty="0" err="1" smtClean="0"/>
              <a:t>dasg</a:t>
            </a:r>
            <a:r>
              <a:rPr lang="en-GB" dirty="0" smtClean="0"/>
              <a:t> </a:t>
            </a:r>
            <a:r>
              <a:rPr lang="en-GB" dirty="0" err="1" smtClean="0"/>
              <a:t>hunanasesu</a:t>
            </a:r>
            <a:r>
              <a:rPr lang="en-GB" dirty="0" smtClean="0"/>
              <a:t> </a:t>
            </a:r>
            <a:r>
              <a:rPr lang="en-GB" dirty="0" err="1" smtClean="0"/>
              <a:t>ar</a:t>
            </a:r>
            <a:r>
              <a:rPr lang="en-GB" dirty="0" smtClean="0"/>
              <a:t> </a:t>
            </a:r>
            <a:r>
              <a:rPr lang="en-GB" dirty="0" err="1" smtClean="0"/>
              <a:t>ôl</a:t>
            </a:r>
            <a:r>
              <a:rPr lang="en-GB" dirty="0" smtClean="0"/>
              <a:t> </a:t>
            </a:r>
            <a:r>
              <a:rPr lang="en-GB" dirty="0" err="1" smtClean="0"/>
              <a:t>ichi</a:t>
            </a:r>
            <a:r>
              <a:rPr lang="en-GB" dirty="0" smtClean="0"/>
              <a:t> </a:t>
            </a:r>
            <a:r>
              <a:rPr lang="en-GB" dirty="0" err="1" smtClean="0"/>
              <a:t>ysgrifennu</a:t>
            </a:r>
            <a:r>
              <a:rPr lang="en-GB" dirty="0" smtClean="0"/>
              <a:t> </a:t>
            </a:r>
            <a:r>
              <a:rPr lang="en-GB" dirty="0" err="1" smtClean="0"/>
              <a:t>eich</a:t>
            </a:r>
            <a:r>
              <a:rPr lang="en-GB" dirty="0" smtClean="0"/>
              <a:t> </a:t>
            </a:r>
            <a:r>
              <a:rPr lang="en-GB" dirty="0" err="1" smtClean="0"/>
              <a:t>disgrifiad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672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2824"/>
            <a:ext cx="8382000" cy="762000"/>
          </a:xfrm>
        </p:spPr>
        <p:txBody>
          <a:bodyPr/>
          <a:lstStyle/>
          <a:p>
            <a:r>
              <a:rPr lang="en-GB" dirty="0" err="1" smtClean="0"/>
              <a:t>Gwers</a:t>
            </a:r>
            <a:r>
              <a:rPr lang="en-GB" dirty="0" smtClean="0"/>
              <a:t> Un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64" y="2155973"/>
            <a:ext cx="8229600" cy="42973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err="1" smtClean="0"/>
              <a:t>Amcanion</a:t>
            </a:r>
            <a:r>
              <a:rPr lang="en-GB" b="1" dirty="0" smtClean="0"/>
              <a:t> </a:t>
            </a:r>
            <a:r>
              <a:rPr lang="en-GB" b="1" dirty="0" err="1" smtClean="0"/>
              <a:t>Dysgu</a:t>
            </a:r>
            <a:endParaRPr lang="en-GB" b="1" dirty="0" smtClean="0"/>
          </a:p>
          <a:p>
            <a:endParaRPr lang="en-GB" dirty="0"/>
          </a:p>
          <a:p>
            <a:pPr marL="0" indent="0">
              <a:buNone/>
            </a:pPr>
            <a:r>
              <a:rPr lang="en-GB" dirty="0" err="1" smtClean="0"/>
              <a:t>Erbyn</a:t>
            </a:r>
            <a:r>
              <a:rPr lang="en-GB" dirty="0" smtClean="0"/>
              <a:t> </a:t>
            </a:r>
            <a:r>
              <a:rPr lang="en-GB" dirty="0" err="1" smtClean="0"/>
              <a:t>diwedd</a:t>
            </a:r>
            <a:r>
              <a:rPr lang="en-GB" dirty="0" smtClean="0"/>
              <a:t> y </a:t>
            </a:r>
            <a:r>
              <a:rPr lang="en-GB" dirty="0" err="1" smtClean="0"/>
              <a:t>wers</a:t>
            </a:r>
            <a:r>
              <a:rPr lang="en-GB" dirty="0" smtClean="0"/>
              <a:t>, </a:t>
            </a:r>
            <a:r>
              <a:rPr lang="en-GB" dirty="0" err="1" smtClean="0"/>
              <a:t>byddaf</a:t>
            </a:r>
            <a:r>
              <a:rPr lang="en-GB" dirty="0" smtClean="0"/>
              <a:t>:</a:t>
            </a:r>
          </a:p>
          <a:p>
            <a:r>
              <a:rPr lang="en-GB" dirty="0" err="1"/>
              <a:t>w</a:t>
            </a:r>
            <a:r>
              <a:rPr lang="en-GB" dirty="0" err="1" smtClean="0"/>
              <a:t>edi</a:t>
            </a:r>
            <a:r>
              <a:rPr lang="en-GB" dirty="0" smtClean="0"/>
              <a:t> </a:t>
            </a:r>
            <a:r>
              <a:rPr lang="en-GB" dirty="0" err="1" smtClean="0"/>
              <a:t>trafod</a:t>
            </a:r>
            <a:r>
              <a:rPr lang="en-GB" dirty="0" smtClean="0"/>
              <a:t> </a:t>
            </a:r>
            <a:r>
              <a:rPr lang="en-GB" dirty="0" err="1" smtClean="0"/>
              <a:t>fy</a:t>
            </a:r>
            <a:r>
              <a:rPr lang="en-GB" dirty="0" smtClean="0"/>
              <a:t> </a:t>
            </a:r>
            <a:r>
              <a:rPr lang="en-GB" dirty="0" err="1" smtClean="0"/>
              <a:t>atgofion</a:t>
            </a:r>
            <a:r>
              <a:rPr lang="en-GB" dirty="0" smtClean="0"/>
              <a:t> </a:t>
            </a:r>
            <a:r>
              <a:rPr lang="en-GB" dirty="0" err="1" smtClean="0"/>
              <a:t>fy</a:t>
            </a:r>
            <a:r>
              <a:rPr lang="en-GB" dirty="0" smtClean="0"/>
              <a:t> </a:t>
            </a:r>
            <a:r>
              <a:rPr lang="en-GB" dirty="0" err="1" smtClean="0"/>
              <a:t>hun</a:t>
            </a:r>
            <a:r>
              <a:rPr lang="en-GB" dirty="0" smtClean="0"/>
              <a:t> am y </a:t>
            </a:r>
            <a:r>
              <a:rPr lang="en-GB" dirty="0" err="1" smtClean="0"/>
              <a:t>Nadolig</a:t>
            </a:r>
            <a:r>
              <a:rPr lang="en-GB" dirty="0" smtClean="0"/>
              <a:t>; </a:t>
            </a:r>
          </a:p>
          <a:p>
            <a:r>
              <a:rPr lang="en-GB" dirty="0" err="1" smtClean="0"/>
              <a:t>wedi</a:t>
            </a:r>
            <a:r>
              <a:rPr lang="en-GB" dirty="0" smtClean="0"/>
              <a:t> </a:t>
            </a:r>
            <a:r>
              <a:rPr lang="en-GB" dirty="0" err="1" smtClean="0"/>
              <a:t>ysgrifennu</a:t>
            </a:r>
            <a:r>
              <a:rPr lang="en-GB" dirty="0" smtClean="0"/>
              <a:t> am </a:t>
            </a:r>
            <a:r>
              <a:rPr lang="en-GB" dirty="0" err="1" smtClean="0"/>
              <a:t>yr</a:t>
            </a:r>
            <a:r>
              <a:rPr lang="en-GB" dirty="0" smtClean="0"/>
              <a:t> </a:t>
            </a:r>
            <a:r>
              <a:rPr lang="en-GB" dirty="0" err="1" smtClean="0"/>
              <a:t>atgof</a:t>
            </a:r>
            <a:r>
              <a:rPr lang="en-GB" dirty="0" smtClean="0"/>
              <a:t> a </a:t>
            </a:r>
            <a:r>
              <a:rPr lang="en-GB" dirty="0" err="1" smtClean="0"/>
              <a:t>ddewisais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121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Nadolig</a:t>
            </a:r>
            <a:r>
              <a:rPr lang="en-GB" dirty="0" smtClean="0"/>
              <a:t> – </a:t>
            </a:r>
            <a:r>
              <a:rPr lang="en-GB" dirty="0" err="1" smtClean="0"/>
              <a:t>beth</a:t>
            </a:r>
            <a:r>
              <a:rPr lang="en-GB" dirty="0" smtClean="0"/>
              <a:t> am </a:t>
            </a:r>
            <a:r>
              <a:rPr lang="en-GB" dirty="0" err="1" smtClean="0"/>
              <a:t>dy</a:t>
            </a:r>
            <a:r>
              <a:rPr lang="en-GB" dirty="0" smtClean="0"/>
              <a:t> </a:t>
            </a:r>
            <a:r>
              <a:rPr lang="en-GB" dirty="0" err="1"/>
              <a:t>N</a:t>
            </a:r>
            <a:r>
              <a:rPr lang="en-GB" dirty="0" err="1" smtClean="0"/>
              <a:t>adolig</a:t>
            </a:r>
            <a:r>
              <a:rPr lang="en-GB" dirty="0" smtClean="0"/>
              <a:t> di?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2816"/>
            <a:ext cx="8229600" cy="4120480"/>
          </a:xfrm>
        </p:spPr>
        <p:txBody>
          <a:bodyPr>
            <a:normAutofit fontScale="92500" lnSpcReduction="20000"/>
          </a:bodyPr>
          <a:lstStyle/>
          <a:p>
            <a:r>
              <a:rPr lang="en-GB" dirty="0" err="1" smtClean="0"/>
              <a:t>Meddwl</a:t>
            </a:r>
            <a:r>
              <a:rPr lang="en-GB" dirty="0" smtClean="0"/>
              <a:t> ~ </a:t>
            </a:r>
            <a:r>
              <a:rPr lang="en-GB" dirty="0" err="1" smtClean="0"/>
              <a:t>Parau</a:t>
            </a:r>
            <a:r>
              <a:rPr lang="en-GB" dirty="0" smtClean="0"/>
              <a:t> ~ </a:t>
            </a:r>
            <a:r>
              <a:rPr lang="en-GB" dirty="0" err="1" smtClean="0"/>
              <a:t>Rhannu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 smtClean="0"/>
              <a:t>Trafodwch</a:t>
            </a:r>
            <a:r>
              <a:rPr lang="en-GB" dirty="0" smtClean="0"/>
              <a:t> </a:t>
            </a:r>
            <a:r>
              <a:rPr lang="en-GB" dirty="0" err="1" smtClean="0"/>
              <a:t>beth</a:t>
            </a:r>
            <a:r>
              <a:rPr lang="en-GB" dirty="0" smtClean="0"/>
              <a:t> </a:t>
            </a:r>
            <a:r>
              <a:rPr lang="en-GB" dirty="0" err="1" smtClean="0"/>
              <a:t>yw</a:t>
            </a:r>
            <a:r>
              <a:rPr lang="en-GB" dirty="0" smtClean="0"/>
              <a:t> </a:t>
            </a:r>
            <a:r>
              <a:rPr lang="en-GB" dirty="0" err="1" smtClean="0"/>
              <a:t>ystyr</a:t>
            </a:r>
            <a:r>
              <a:rPr lang="en-GB" dirty="0" smtClean="0"/>
              <a:t> y </a:t>
            </a:r>
            <a:r>
              <a:rPr lang="en-GB" dirty="0" err="1" smtClean="0"/>
              <a:t>Nadolig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chi a </a:t>
            </a:r>
            <a:r>
              <a:rPr lang="en-GB" dirty="0" err="1" smtClean="0"/>
              <a:t>gwnewch</a:t>
            </a:r>
            <a:r>
              <a:rPr lang="en-GB" dirty="0" smtClean="0"/>
              <a:t> </a:t>
            </a:r>
            <a:r>
              <a:rPr lang="en-GB" dirty="0" err="1" smtClean="0"/>
              <a:t>restr</a:t>
            </a:r>
            <a:r>
              <a:rPr lang="en-GB" dirty="0" smtClean="0"/>
              <a:t> o 10 </a:t>
            </a:r>
            <a:r>
              <a:rPr lang="en-GB" dirty="0" err="1" smtClean="0"/>
              <a:t>gair</a:t>
            </a:r>
            <a:r>
              <a:rPr lang="en-GB" dirty="0" smtClean="0"/>
              <a:t> </a:t>
            </a:r>
            <a:r>
              <a:rPr lang="en-GB" dirty="0" err="1" smtClean="0"/>
              <a:t>sy’n</a:t>
            </a:r>
            <a:r>
              <a:rPr lang="en-GB" dirty="0" smtClean="0"/>
              <a:t> </a:t>
            </a:r>
            <a:r>
              <a:rPr lang="en-GB" dirty="0" err="1" smtClean="0"/>
              <a:t>gysylltiedig</a:t>
            </a:r>
            <a:r>
              <a:rPr lang="en-GB" dirty="0" smtClean="0"/>
              <a:t> </a:t>
            </a:r>
            <a:r>
              <a:rPr lang="en-GB" dirty="0" err="1" smtClean="0"/>
              <a:t>â’r</a:t>
            </a:r>
            <a:r>
              <a:rPr lang="en-GB" dirty="0" smtClean="0"/>
              <a:t> </a:t>
            </a:r>
            <a:r>
              <a:rPr lang="en-GB" dirty="0" err="1" smtClean="0"/>
              <a:t>Nadolig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enghraifft</a:t>
            </a:r>
            <a:r>
              <a:rPr lang="en-GB" dirty="0" smtClean="0"/>
              <a:t>: </a:t>
            </a:r>
            <a:r>
              <a:rPr lang="en-GB" dirty="0" err="1"/>
              <a:t>a</a:t>
            </a:r>
            <a:r>
              <a:rPr lang="en-GB" dirty="0" err="1" smtClean="0"/>
              <a:t>nrhegion</a:t>
            </a:r>
            <a:r>
              <a:rPr lang="en-GB" dirty="0" smtClean="0"/>
              <a:t>, </a:t>
            </a:r>
            <a:r>
              <a:rPr lang="en-GB" dirty="0" err="1" smtClean="0"/>
              <a:t>craceri</a:t>
            </a:r>
            <a:r>
              <a:rPr lang="en-GB" dirty="0" smtClean="0"/>
              <a:t>, ac </a:t>
            </a:r>
            <a:r>
              <a:rPr lang="en-GB" dirty="0" err="1" smtClean="0"/>
              <a:t>ati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 smtClean="0"/>
              <a:t>Trafodwch</a:t>
            </a:r>
            <a:r>
              <a:rPr lang="en-GB" dirty="0" smtClean="0"/>
              <a:t> â </a:t>
            </a:r>
            <a:r>
              <a:rPr lang="en-GB" dirty="0" err="1" smtClean="0"/>
              <a:t>phartner</a:t>
            </a:r>
            <a:r>
              <a:rPr lang="en-GB" dirty="0" smtClean="0"/>
              <a:t>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Rhannwch</a:t>
            </a:r>
            <a:r>
              <a:rPr lang="en-GB" dirty="0" smtClean="0"/>
              <a:t> y </a:t>
            </a:r>
            <a:r>
              <a:rPr lang="en-GB" dirty="0" err="1" smtClean="0"/>
              <a:t>syniadau</a:t>
            </a:r>
            <a:r>
              <a:rPr lang="en-GB" dirty="0" smtClean="0"/>
              <a:t> </a:t>
            </a:r>
            <a:r>
              <a:rPr lang="en-GB" dirty="0" err="1" smtClean="0"/>
              <a:t>hyn</a:t>
            </a:r>
            <a:r>
              <a:rPr lang="en-GB" dirty="0" smtClean="0"/>
              <a:t> </a:t>
            </a:r>
            <a:r>
              <a:rPr lang="en-GB" dirty="0" err="1" smtClean="0"/>
              <a:t>â’r</a:t>
            </a:r>
            <a:r>
              <a:rPr lang="en-GB" dirty="0" smtClean="0"/>
              <a:t> </a:t>
            </a:r>
            <a:r>
              <a:rPr lang="en-GB" dirty="0" err="1" smtClean="0"/>
              <a:t>dosbarth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13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382000" cy="762000"/>
          </a:xfrm>
        </p:spPr>
        <p:txBody>
          <a:bodyPr/>
          <a:lstStyle/>
          <a:p>
            <a:r>
              <a:rPr lang="en-GB" dirty="0" err="1" smtClean="0"/>
              <a:t>Disgrifio’r</a:t>
            </a:r>
            <a:r>
              <a:rPr lang="en-GB" dirty="0" smtClean="0"/>
              <a:t> </a:t>
            </a:r>
            <a:r>
              <a:rPr lang="en-GB" dirty="0" err="1" smtClean="0"/>
              <a:t>Nadolig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5973"/>
            <a:ext cx="8229600" cy="4297363"/>
          </a:xfrm>
        </p:spPr>
        <p:txBody>
          <a:bodyPr/>
          <a:lstStyle/>
          <a:p>
            <a:r>
              <a:rPr lang="en-GB" dirty="0" err="1" smtClean="0"/>
              <a:t>Trafodaeth</a:t>
            </a:r>
            <a:r>
              <a:rPr lang="en-GB" dirty="0" smtClean="0"/>
              <a:t> </a:t>
            </a:r>
            <a:r>
              <a:rPr lang="en-GB" dirty="0" err="1" smtClean="0"/>
              <a:t>Ddosbarth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r>
              <a:rPr lang="en-GB" dirty="0" smtClean="0"/>
              <a:t>Beth </a:t>
            </a:r>
            <a:r>
              <a:rPr lang="en-GB" dirty="0" err="1" smtClean="0"/>
              <a:t>yw</a:t>
            </a:r>
            <a:r>
              <a:rPr lang="en-GB" dirty="0" smtClean="0"/>
              <a:t> </a:t>
            </a:r>
            <a:r>
              <a:rPr lang="en-GB" dirty="0" err="1" smtClean="0"/>
              <a:t>ansoddair</a:t>
            </a:r>
            <a:r>
              <a:rPr lang="en-GB" dirty="0" smtClean="0"/>
              <a:t>?</a:t>
            </a:r>
          </a:p>
          <a:p>
            <a:endParaRPr lang="en-GB" dirty="0"/>
          </a:p>
          <a:p>
            <a:r>
              <a:rPr lang="en-GB" dirty="0" err="1" smtClean="0"/>
              <a:t>Tasg</a:t>
            </a:r>
            <a:r>
              <a:rPr lang="en-GB" dirty="0" smtClean="0"/>
              <a:t> </a:t>
            </a:r>
            <a:r>
              <a:rPr lang="en-GB" dirty="0" err="1" smtClean="0"/>
              <a:t>Unigol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 smtClean="0"/>
              <a:t>Gwnewch</a:t>
            </a:r>
            <a:r>
              <a:rPr lang="en-GB" dirty="0" smtClean="0"/>
              <a:t> </a:t>
            </a:r>
            <a:r>
              <a:rPr lang="en-GB" dirty="0" err="1" smtClean="0"/>
              <a:t>restr</a:t>
            </a:r>
            <a:r>
              <a:rPr lang="en-GB" dirty="0" smtClean="0"/>
              <a:t> </a:t>
            </a:r>
            <a:r>
              <a:rPr lang="en-GB" dirty="0" err="1" smtClean="0"/>
              <a:t>sy’n</a:t>
            </a:r>
            <a:r>
              <a:rPr lang="en-GB" dirty="0" smtClean="0"/>
              <a:t> </a:t>
            </a:r>
            <a:r>
              <a:rPr lang="en-GB" dirty="0" err="1" smtClean="0"/>
              <a:t>cynnwys</a:t>
            </a:r>
            <a:r>
              <a:rPr lang="en-GB" dirty="0" smtClean="0"/>
              <a:t> o </a:t>
            </a:r>
            <a:r>
              <a:rPr lang="en-GB" dirty="0" err="1" smtClean="0"/>
              <a:t>leiaf</a:t>
            </a:r>
            <a:r>
              <a:rPr lang="en-GB" dirty="0" smtClean="0"/>
              <a:t> 10 </a:t>
            </a:r>
            <a:r>
              <a:rPr lang="en-GB" b="1" u="sng" dirty="0" err="1" smtClean="0"/>
              <a:t>ansoddair</a:t>
            </a:r>
            <a:r>
              <a:rPr lang="en-GB" dirty="0" smtClean="0"/>
              <a:t> </a:t>
            </a:r>
            <a:r>
              <a:rPr lang="en-GB" dirty="0" err="1" smtClean="0"/>
              <a:t>sy’n</a:t>
            </a:r>
            <a:r>
              <a:rPr lang="en-GB" dirty="0" smtClean="0"/>
              <a:t> </a:t>
            </a:r>
            <a:r>
              <a:rPr lang="en-GB" dirty="0" err="1" smtClean="0"/>
              <a:t>disgrifio</a:t>
            </a:r>
            <a:r>
              <a:rPr lang="en-GB" dirty="0" smtClean="0"/>
              <a:t> </a:t>
            </a:r>
            <a:r>
              <a:rPr lang="en-GB" dirty="0" err="1" smtClean="0"/>
              <a:t>eich</a:t>
            </a:r>
            <a:r>
              <a:rPr lang="en-GB" dirty="0" smtClean="0"/>
              <a:t> </a:t>
            </a:r>
            <a:r>
              <a:rPr lang="en-GB" dirty="0" err="1" smtClean="0"/>
              <a:t>Nadolig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384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4832"/>
            <a:ext cx="8382000" cy="762000"/>
          </a:xfrm>
        </p:spPr>
        <p:txBody>
          <a:bodyPr/>
          <a:lstStyle/>
          <a:p>
            <a:r>
              <a:rPr lang="en-GB" dirty="0" err="1" smtClean="0"/>
              <a:t>Tasg</a:t>
            </a:r>
            <a:r>
              <a:rPr lang="en-GB" dirty="0" smtClean="0"/>
              <a:t> </a:t>
            </a:r>
            <a:r>
              <a:rPr lang="en-GB" dirty="0" err="1" smtClean="0"/>
              <a:t>ysgrifennu</a:t>
            </a:r>
            <a:r>
              <a:rPr lang="en-GB" dirty="0" smtClean="0"/>
              <a:t> </a:t>
            </a:r>
            <a:r>
              <a:rPr lang="en-GB" sz="3200" b="1" u="sng" dirty="0" err="1" smtClean="0"/>
              <a:t>Oer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67941"/>
            <a:ext cx="8229600" cy="4297363"/>
          </a:xfrm>
        </p:spPr>
        <p:txBody>
          <a:bodyPr/>
          <a:lstStyle/>
          <a:p>
            <a:endParaRPr lang="en-GB" dirty="0" smtClean="0"/>
          </a:p>
          <a:p>
            <a:r>
              <a:rPr lang="en-GB" dirty="0" err="1" smtClean="0"/>
              <a:t>Tasg</a:t>
            </a:r>
            <a:r>
              <a:rPr lang="en-GB" dirty="0" smtClean="0"/>
              <a:t> y </a:t>
            </a:r>
            <a:r>
              <a:rPr lang="en-GB" dirty="0" err="1" smtClean="0"/>
              <a:t>byddwch</a:t>
            </a:r>
            <a:r>
              <a:rPr lang="en-GB" dirty="0" smtClean="0"/>
              <a:t> </a:t>
            </a:r>
            <a:r>
              <a:rPr lang="en-GB" dirty="0" err="1" smtClean="0"/>
              <a:t>chi’n</a:t>
            </a:r>
            <a:r>
              <a:rPr lang="en-GB" dirty="0" smtClean="0"/>
              <a:t> </a:t>
            </a:r>
            <a:r>
              <a:rPr lang="en-GB" dirty="0" err="1" smtClean="0"/>
              <a:t>ei</a:t>
            </a:r>
            <a:r>
              <a:rPr lang="en-GB" dirty="0" smtClean="0"/>
              <a:t> </a:t>
            </a:r>
            <a:r>
              <a:rPr lang="en-GB" dirty="0" err="1" smtClean="0"/>
              <a:t>gwneud</a:t>
            </a:r>
            <a:r>
              <a:rPr lang="en-GB" dirty="0" smtClean="0"/>
              <a:t> </a:t>
            </a:r>
            <a:r>
              <a:rPr lang="en-GB" dirty="0" err="1" smtClean="0"/>
              <a:t>cyn</a:t>
            </a:r>
            <a:r>
              <a:rPr lang="en-GB" dirty="0" smtClean="0"/>
              <a:t> </a:t>
            </a:r>
            <a:r>
              <a:rPr lang="en-GB" dirty="0" err="1" smtClean="0"/>
              <a:t>inni</a:t>
            </a:r>
            <a:r>
              <a:rPr lang="en-GB" dirty="0" smtClean="0"/>
              <a:t> </a:t>
            </a:r>
            <a:r>
              <a:rPr lang="en-GB" dirty="0" err="1" smtClean="0"/>
              <a:t>drafod</a:t>
            </a:r>
            <a:r>
              <a:rPr lang="en-GB" dirty="0" smtClean="0"/>
              <a:t> </a:t>
            </a:r>
            <a:r>
              <a:rPr lang="en-GB" dirty="0" err="1" smtClean="0"/>
              <a:t>nodweddion</a:t>
            </a:r>
            <a:r>
              <a:rPr lang="en-GB" dirty="0" smtClean="0"/>
              <a:t> </a:t>
            </a:r>
            <a:r>
              <a:rPr lang="en-GB" dirty="0" err="1" smtClean="0"/>
              <a:t>ysgrifennu</a:t>
            </a:r>
            <a:r>
              <a:rPr lang="en-GB" dirty="0" smtClean="0"/>
              <a:t> </a:t>
            </a:r>
            <a:r>
              <a:rPr lang="en-GB" dirty="0" err="1" smtClean="0"/>
              <a:t>disgrifiadol</a:t>
            </a:r>
            <a:r>
              <a:rPr lang="en-GB" dirty="0" smtClean="0"/>
              <a:t> </a:t>
            </a:r>
            <a:r>
              <a:rPr lang="en-GB" dirty="0" err="1" smtClean="0"/>
              <a:t>yw</a:t>
            </a:r>
            <a:r>
              <a:rPr lang="en-GB" dirty="0" smtClean="0"/>
              <a:t> </a:t>
            </a:r>
            <a:r>
              <a:rPr lang="en-GB" dirty="0" err="1" smtClean="0"/>
              <a:t>tasg</a:t>
            </a:r>
            <a:r>
              <a:rPr lang="en-GB" dirty="0" smtClean="0"/>
              <a:t> </a:t>
            </a:r>
            <a:r>
              <a:rPr lang="en-GB" dirty="0" err="1" smtClean="0"/>
              <a:t>ysgrifennu</a:t>
            </a:r>
            <a:r>
              <a:rPr lang="en-GB" dirty="0" smtClean="0"/>
              <a:t> </a:t>
            </a:r>
            <a:r>
              <a:rPr lang="en-GB" dirty="0" err="1" smtClean="0"/>
              <a:t>oer</a:t>
            </a:r>
            <a:r>
              <a:rPr lang="en-GB" dirty="0" smtClean="0"/>
              <a:t>. 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TASG: </a:t>
            </a:r>
            <a:r>
              <a:rPr lang="en-GB" dirty="0" err="1" smtClean="0"/>
              <a:t>Ysgrifennwch</a:t>
            </a:r>
            <a:r>
              <a:rPr lang="en-GB" dirty="0" smtClean="0"/>
              <a:t> </a:t>
            </a:r>
            <a:r>
              <a:rPr lang="en-GB" dirty="0" err="1" smtClean="0"/>
              <a:t>ddisgrifiad</a:t>
            </a:r>
            <a:r>
              <a:rPr lang="en-GB" dirty="0" smtClean="0"/>
              <a:t> </a:t>
            </a:r>
            <a:r>
              <a:rPr lang="en-GB" dirty="0" err="1" smtClean="0"/>
              <a:t>byr</a:t>
            </a:r>
            <a:r>
              <a:rPr lang="en-GB" dirty="0" smtClean="0"/>
              <a:t> </a:t>
            </a:r>
            <a:r>
              <a:rPr lang="en-GB" dirty="0" err="1" smtClean="0"/>
              <a:t>o’r</a:t>
            </a:r>
            <a:r>
              <a:rPr lang="en-GB" dirty="0" smtClean="0"/>
              <a:t> </a:t>
            </a:r>
            <a:r>
              <a:rPr lang="en-GB" dirty="0" err="1" smtClean="0"/>
              <a:t>Nadolig</a:t>
            </a:r>
            <a:r>
              <a:rPr lang="en-GB" dirty="0" smtClean="0"/>
              <a:t> </a:t>
            </a:r>
            <a:r>
              <a:rPr lang="en-GB" dirty="0" err="1" smtClean="0"/>
              <a:t>fel</a:t>
            </a:r>
            <a:r>
              <a:rPr lang="en-GB" dirty="0" smtClean="0"/>
              <a:t> </a:t>
            </a:r>
            <a:r>
              <a:rPr lang="en-GB" dirty="0" err="1" smtClean="0"/>
              <a:t>rydych</a:t>
            </a:r>
            <a:r>
              <a:rPr lang="en-GB" dirty="0" smtClean="0"/>
              <a:t> </a:t>
            </a:r>
            <a:r>
              <a:rPr lang="en-GB" dirty="0" err="1" smtClean="0"/>
              <a:t>chi’n</a:t>
            </a:r>
            <a:r>
              <a:rPr lang="en-GB" dirty="0" smtClean="0"/>
              <a:t> </a:t>
            </a:r>
            <a:r>
              <a:rPr lang="en-GB" dirty="0" err="1" smtClean="0"/>
              <a:t>ei</a:t>
            </a:r>
            <a:r>
              <a:rPr lang="en-GB" dirty="0" smtClean="0"/>
              <a:t> </a:t>
            </a:r>
            <a:r>
              <a:rPr lang="en-GB" dirty="0" err="1" smtClean="0"/>
              <a:t>gofio</a:t>
            </a:r>
            <a:r>
              <a:rPr lang="en-GB" dirty="0" smtClean="0"/>
              <a:t>. </a:t>
            </a:r>
            <a:r>
              <a:rPr lang="en-GB" dirty="0" err="1" smtClean="0"/>
              <a:t>Cofiwch</a:t>
            </a:r>
            <a:r>
              <a:rPr lang="en-GB" dirty="0" smtClean="0"/>
              <a:t> </a:t>
            </a:r>
            <a:r>
              <a:rPr lang="en-GB" dirty="0" err="1" smtClean="0"/>
              <a:t>fod</a:t>
            </a:r>
            <a:r>
              <a:rPr lang="en-GB" dirty="0" smtClean="0"/>
              <a:t> </a:t>
            </a:r>
            <a:r>
              <a:rPr lang="en-GB" dirty="0" err="1" smtClean="0"/>
              <a:t>eich</a:t>
            </a:r>
            <a:r>
              <a:rPr lang="en-GB" dirty="0" smtClean="0"/>
              <a:t> </a:t>
            </a:r>
            <a:r>
              <a:rPr lang="en-GB" dirty="0" err="1" smtClean="0"/>
              <a:t>gwaith</a:t>
            </a:r>
            <a:r>
              <a:rPr lang="en-GB" dirty="0" smtClean="0"/>
              <a:t> </a:t>
            </a:r>
            <a:r>
              <a:rPr lang="en-GB" dirty="0" err="1" smtClean="0"/>
              <a:t>ysgrifennu</a:t>
            </a:r>
            <a:r>
              <a:rPr lang="en-GB" dirty="0" smtClean="0"/>
              <a:t> </a:t>
            </a:r>
            <a:r>
              <a:rPr lang="en-GB" dirty="0" err="1" smtClean="0"/>
              <a:t>mor</a:t>
            </a:r>
            <a:r>
              <a:rPr lang="en-GB" dirty="0" smtClean="0"/>
              <a:t> </a:t>
            </a:r>
            <a:r>
              <a:rPr lang="en-GB" dirty="0" err="1" smtClean="0"/>
              <a:t>fywiog</a:t>
            </a:r>
            <a:r>
              <a:rPr lang="en-GB" dirty="0" smtClean="0"/>
              <a:t> a </a:t>
            </a:r>
            <a:r>
              <a:rPr lang="en-GB" dirty="0" err="1" smtClean="0"/>
              <a:t>diddorol</a:t>
            </a:r>
            <a:r>
              <a:rPr lang="en-GB" dirty="0" smtClean="0"/>
              <a:t> â </a:t>
            </a:r>
            <a:r>
              <a:rPr lang="en-GB" dirty="0" err="1" smtClean="0"/>
              <a:t>phosibl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414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382000" cy="762000"/>
          </a:xfrm>
        </p:spPr>
        <p:txBody>
          <a:bodyPr/>
          <a:lstStyle/>
          <a:p>
            <a:r>
              <a:rPr lang="en-GB" dirty="0" err="1" smtClean="0"/>
              <a:t>Gwers</a:t>
            </a:r>
            <a:r>
              <a:rPr lang="en-GB" dirty="0" smtClean="0"/>
              <a:t> 2: </a:t>
            </a:r>
            <a:r>
              <a:rPr lang="en-GB" dirty="0" err="1" smtClean="0"/>
              <a:t>Ysgrifennu</a:t>
            </a:r>
            <a:r>
              <a:rPr lang="en-GB" dirty="0" smtClean="0"/>
              <a:t> </a:t>
            </a:r>
            <a:r>
              <a:rPr lang="en-GB" dirty="0" err="1" smtClean="0"/>
              <a:t>Disgrifiadol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44824"/>
            <a:ext cx="8229600" cy="412048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err="1" smtClean="0"/>
              <a:t>Amcanion</a:t>
            </a:r>
            <a:r>
              <a:rPr lang="en-GB" b="1" dirty="0" smtClean="0"/>
              <a:t> </a:t>
            </a:r>
            <a:r>
              <a:rPr lang="en-GB" b="1" dirty="0" err="1" smtClean="0"/>
              <a:t>Dysgu</a:t>
            </a:r>
            <a:endParaRPr lang="en-GB" b="1" dirty="0" smtClean="0"/>
          </a:p>
          <a:p>
            <a:pPr marL="0" indent="0">
              <a:buNone/>
            </a:pPr>
            <a:r>
              <a:rPr lang="en-GB" dirty="0" err="1" smtClean="0"/>
              <a:t>Erbyn</a:t>
            </a:r>
            <a:r>
              <a:rPr lang="en-GB" dirty="0" smtClean="0"/>
              <a:t> </a:t>
            </a:r>
            <a:r>
              <a:rPr lang="en-GB" dirty="0" err="1" smtClean="0"/>
              <a:t>diwedd</a:t>
            </a:r>
            <a:r>
              <a:rPr lang="en-GB" dirty="0" smtClean="0"/>
              <a:t> y </a:t>
            </a:r>
            <a:r>
              <a:rPr lang="en-GB" dirty="0" err="1" smtClean="0"/>
              <a:t>wers</a:t>
            </a:r>
            <a:r>
              <a:rPr lang="en-GB" dirty="0" smtClean="0"/>
              <a:t> </a:t>
            </a:r>
            <a:r>
              <a:rPr lang="en-GB" dirty="0" err="1" smtClean="0"/>
              <a:t>byddaf</a:t>
            </a:r>
            <a:r>
              <a:rPr lang="en-GB" dirty="0" smtClean="0"/>
              <a:t>:</a:t>
            </a:r>
          </a:p>
          <a:p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deall</a:t>
            </a:r>
            <a:r>
              <a:rPr lang="en-GB" dirty="0" smtClean="0"/>
              <a:t> </a:t>
            </a:r>
            <a:r>
              <a:rPr lang="en-GB" dirty="0" err="1" smtClean="0"/>
              <a:t>nodweddion</a:t>
            </a:r>
            <a:r>
              <a:rPr lang="en-GB" dirty="0" smtClean="0"/>
              <a:t> </a:t>
            </a:r>
            <a:r>
              <a:rPr lang="en-GB" dirty="0" err="1" smtClean="0"/>
              <a:t>allweddol</a:t>
            </a:r>
            <a:r>
              <a:rPr lang="en-GB" dirty="0" smtClean="0"/>
              <a:t> </a:t>
            </a:r>
            <a:r>
              <a:rPr lang="en-GB" dirty="0" err="1" smtClean="0"/>
              <a:t>ysgrifennu</a:t>
            </a:r>
            <a:r>
              <a:rPr lang="en-GB" dirty="0" smtClean="0"/>
              <a:t> </a:t>
            </a:r>
            <a:r>
              <a:rPr lang="en-GB" dirty="0" err="1" smtClean="0"/>
              <a:t>disgrifiadol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well; </a:t>
            </a:r>
          </a:p>
          <a:p>
            <a:r>
              <a:rPr lang="en-GB" dirty="0" err="1"/>
              <a:t>w</a:t>
            </a:r>
            <a:r>
              <a:rPr lang="en-GB" dirty="0" err="1" smtClean="0"/>
              <a:t>edi</a:t>
            </a:r>
            <a:r>
              <a:rPr lang="en-GB" dirty="0" smtClean="0"/>
              <a:t> </a:t>
            </a:r>
            <a:r>
              <a:rPr lang="en-GB" dirty="0" err="1" smtClean="0"/>
              <a:t>anodi</a:t>
            </a:r>
            <a:r>
              <a:rPr lang="en-GB" dirty="0" smtClean="0"/>
              <a:t> darn o ‘</a:t>
            </a:r>
            <a:r>
              <a:rPr lang="en-GB" dirty="0" err="1" smtClean="0"/>
              <a:t>Nadolig</a:t>
            </a:r>
            <a:r>
              <a:rPr lang="en-GB" dirty="0" smtClean="0"/>
              <a:t> </a:t>
            </a:r>
            <a:r>
              <a:rPr lang="en-GB" dirty="0" err="1" smtClean="0"/>
              <a:t>Plentyn</a:t>
            </a:r>
            <a:r>
              <a:rPr lang="en-GB" dirty="0" smtClean="0"/>
              <a:t> </a:t>
            </a:r>
            <a:r>
              <a:rPr lang="en-GB" dirty="0" err="1" smtClean="0"/>
              <a:t>yng</a:t>
            </a:r>
            <a:r>
              <a:rPr lang="en-GB" dirty="0" smtClean="0"/>
              <a:t> </a:t>
            </a:r>
            <a:r>
              <a:rPr lang="en-GB" dirty="0" err="1" smtClean="0"/>
              <a:t>Nghymru</a:t>
            </a:r>
            <a:r>
              <a:rPr lang="en-GB" dirty="0" smtClean="0"/>
              <a:t>’.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err="1" smtClean="0"/>
              <a:t>Trafodaeth</a:t>
            </a:r>
            <a:r>
              <a:rPr lang="en-GB" b="1" dirty="0" smtClean="0"/>
              <a:t> </a:t>
            </a:r>
            <a:r>
              <a:rPr lang="en-GB" b="1" dirty="0" err="1" smtClean="0"/>
              <a:t>Ddosbarth</a:t>
            </a:r>
            <a:r>
              <a:rPr lang="en-GB" b="1" dirty="0" smtClean="0"/>
              <a:t>:</a:t>
            </a:r>
          </a:p>
          <a:p>
            <a:r>
              <a:rPr lang="en-GB" dirty="0" smtClean="0"/>
              <a:t>Beth </a:t>
            </a:r>
            <a:r>
              <a:rPr lang="en-GB" dirty="0" err="1" smtClean="0"/>
              <a:t>yw</a:t>
            </a:r>
            <a:r>
              <a:rPr lang="en-GB" dirty="0" smtClean="0"/>
              <a:t> </a:t>
            </a:r>
            <a:r>
              <a:rPr lang="en-GB" dirty="0" err="1" smtClean="0"/>
              <a:t>prif</a:t>
            </a:r>
            <a:r>
              <a:rPr lang="en-GB" dirty="0" smtClean="0"/>
              <a:t> </a:t>
            </a:r>
            <a:r>
              <a:rPr lang="en-GB" dirty="0" err="1" smtClean="0"/>
              <a:t>nodweddion</a:t>
            </a:r>
            <a:r>
              <a:rPr lang="en-GB" dirty="0" smtClean="0"/>
              <a:t> </a:t>
            </a:r>
            <a:r>
              <a:rPr lang="en-GB" dirty="0" err="1" smtClean="0"/>
              <a:t>ysgrifennu</a:t>
            </a:r>
            <a:r>
              <a:rPr lang="en-GB" dirty="0" smtClean="0"/>
              <a:t> </a:t>
            </a:r>
            <a:r>
              <a:rPr lang="en-GB" dirty="0" err="1" smtClean="0"/>
              <a:t>disgrifiadol</a:t>
            </a:r>
            <a:r>
              <a:rPr lang="en-GB" dirty="0" smtClean="0"/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973993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8808"/>
            <a:ext cx="8382000" cy="762000"/>
          </a:xfrm>
        </p:spPr>
        <p:txBody>
          <a:bodyPr/>
          <a:lstStyle/>
          <a:p>
            <a:r>
              <a:rPr lang="en-GB" dirty="0" err="1" smtClean="0"/>
              <a:t>Tasg</a:t>
            </a:r>
            <a:r>
              <a:rPr lang="en-GB" dirty="0" smtClean="0"/>
              <a:t> </a:t>
            </a:r>
            <a:r>
              <a:rPr lang="en-GB" dirty="0" err="1" smtClean="0"/>
              <a:t>Unigol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7467600" cy="4205064"/>
          </a:xfrm>
        </p:spPr>
        <p:txBody>
          <a:bodyPr/>
          <a:lstStyle/>
          <a:p>
            <a:r>
              <a:rPr lang="en-GB" dirty="0" err="1" smtClean="0"/>
              <a:t>Llenwch</a:t>
            </a:r>
            <a:r>
              <a:rPr lang="en-GB" dirty="0" smtClean="0"/>
              <a:t> y </a:t>
            </a:r>
            <a:r>
              <a:rPr lang="en-GB" dirty="0" err="1" smtClean="0"/>
              <a:t>tabl</a:t>
            </a:r>
            <a:r>
              <a:rPr lang="en-GB" dirty="0" smtClean="0"/>
              <a:t> </a:t>
            </a:r>
            <a:r>
              <a:rPr lang="en-GB" dirty="0" err="1" smtClean="0"/>
              <a:t>ar</a:t>
            </a:r>
            <a:r>
              <a:rPr lang="en-GB" dirty="0" smtClean="0"/>
              <a:t> </a:t>
            </a:r>
            <a:r>
              <a:rPr lang="en-GB" dirty="0" err="1" smtClean="0"/>
              <a:t>Daflen</a:t>
            </a:r>
            <a:r>
              <a:rPr lang="en-GB" dirty="0" smtClean="0"/>
              <a:t> </a:t>
            </a:r>
            <a:r>
              <a:rPr lang="en-GB" dirty="0" err="1" smtClean="0"/>
              <a:t>Waith</a:t>
            </a:r>
            <a:r>
              <a:rPr lang="en-GB" dirty="0" smtClean="0"/>
              <a:t> 1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0806752"/>
              </p:ext>
            </p:extLst>
          </p:nvPr>
        </p:nvGraphicFramePr>
        <p:xfrm>
          <a:off x="529208" y="2276872"/>
          <a:ext cx="8147248" cy="3840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6177"/>
                <a:gridCol w="5361071"/>
              </a:tblGrid>
              <a:tr h="364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Nodwedd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Diben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3976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Ansoddeiriau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Yn</a:t>
                      </a:r>
                      <a:r>
                        <a:rPr lang="en-GB" sz="1500" kern="12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500" kern="12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cael</a:t>
                      </a:r>
                      <a:r>
                        <a:rPr lang="en-GB" sz="1500" kern="12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500" kern="12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eu</a:t>
                      </a:r>
                      <a:r>
                        <a:rPr lang="en-GB" sz="1500" kern="12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500" kern="12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disgrifio</a:t>
                      </a:r>
                      <a:r>
                        <a:rPr lang="en-GB" sz="1500" kern="12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500" kern="12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i</a:t>
                      </a:r>
                      <a:r>
                        <a:rPr lang="en-GB" sz="1500" kern="12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500" kern="12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ddisgrifio</a:t>
                      </a:r>
                      <a:r>
                        <a:rPr lang="en-GB" sz="1500" kern="12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a </a:t>
                      </a:r>
                      <a:r>
                        <a:rPr lang="en-GB" sz="1500" kern="12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chreu</a:t>
                      </a:r>
                      <a:r>
                        <a:rPr lang="en-GB" sz="1500" kern="12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500" kern="12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awyrgylch</a:t>
                      </a:r>
                      <a:r>
                        <a:rPr lang="en-GB" sz="1500" kern="12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500" kern="1200" baseline="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penodol</a:t>
                      </a:r>
                      <a:r>
                        <a:rPr lang="en-GB" sz="1500" kern="1200" baseline="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. 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46963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Trosiad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GB" sz="9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4847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Cyffelybiaeth</a:t>
                      </a:r>
                      <a:r>
                        <a:rPr lang="en-GB" sz="15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/</a:t>
                      </a:r>
                      <a:r>
                        <a:rPr lang="en-GB" sz="15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Cymhariaeth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44296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Personoli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5138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Cyflythreniad</a:t>
                      </a:r>
                      <a:endParaRPr lang="en-GB" sz="9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GB" sz="90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41332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Onomatopoeia</a:t>
                      </a:r>
                      <a:endParaRPr lang="en-GB" sz="9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5138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Defnyddio’r</a:t>
                      </a:r>
                      <a:r>
                        <a:rPr lang="en-GB" sz="15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5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pum</a:t>
                      </a:r>
                      <a:r>
                        <a:rPr lang="en-GB" sz="15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r>
                        <a:rPr lang="en-GB" sz="1500" dirty="0" err="1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synnwyr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476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2824"/>
            <a:ext cx="8382000" cy="762000"/>
          </a:xfrm>
        </p:spPr>
        <p:txBody>
          <a:bodyPr/>
          <a:lstStyle/>
          <a:p>
            <a:r>
              <a:rPr lang="en-GB" dirty="0" err="1" smtClean="0"/>
              <a:t>Tasg</a:t>
            </a:r>
            <a:r>
              <a:rPr lang="en-GB" dirty="0" smtClean="0"/>
              <a:t> </a:t>
            </a:r>
            <a:r>
              <a:rPr lang="en-GB" dirty="0" err="1" smtClean="0"/>
              <a:t>mewn</a:t>
            </a:r>
            <a:r>
              <a:rPr lang="en-GB" dirty="0" smtClean="0"/>
              <a:t> </a:t>
            </a:r>
            <a:r>
              <a:rPr lang="en-GB" dirty="0" err="1" smtClean="0"/>
              <a:t>parau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11957"/>
            <a:ext cx="8229600" cy="4297363"/>
          </a:xfrm>
        </p:spPr>
        <p:txBody>
          <a:bodyPr/>
          <a:lstStyle/>
          <a:p>
            <a:r>
              <a:rPr lang="en-GB" dirty="0" err="1" smtClean="0"/>
              <a:t>Darllenwch</a:t>
            </a:r>
            <a:r>
              <a:rPr lang="en-GB" dirty="0" smtClean="0"/>
              <a:t> </a:t>
            </a:r>
            <a:r>
              <a:rPr lang="en-GB" dirty="0" err="1" smtClean="0"/>
              <a:t>drwy’r</a:t>
            </a:r>
            <a:r>
              <a:rPr lang="en-GB" dirty="0" smtClean="0"/>
              <a:t> darn </a:t>
            </a:r>
            <a:r>
              <a:rPr lang="en-GB" dirty="0" err="1" smtClean="0"/>
              <a:t>ar</a:t>
            </a:r>
            <a:r>
              <a:rPr lang="en-GB" dirty="0" smtClean="0"/>
              <a:t> </a:t>
            </a:r>
            <a:r>
              <a:rPr lang="en-GB" dirty="0" err="1" smtClean="0"/>
              <a:t>Daflen</a:t>
            </a:r>
            <a:r>
              <a:rPr lang="en-GB" dirty="0" smtClean="0"/>
              <a:t> </a:t>
            </a:r>
            <a:r>
              <a:rPr lang="en-GB" dirty="0" err="1" smtClean="0"/>
              <a:t>Waith</a:t>
            </a:r>
            <a:r>
              <a:rPr lang="en-GB" dirty="0" smtClean="0"/>
              <a:t> 2;</a:t>
            </a:r>
          </a:p>
          <a:p>
            <a:r>
              <a:rPr lang="en-GB" dirty="0" err="1" smtClean="0"/>
              <a:t>Nodwch</a:t>
            </a:r>
            <a:r>
              <a:rPr lang="en-GB" dirty="0" smtClean="0"/>
              <a:t> </a:t>
            </a:r>
            <a:r>
              <a:rPr lang="en-GB" dirty="0" err="1" smtClean="0"/>
              <a:t>unrhyw</a:t>
            </a:r>
            <a:r>
              <a:rPr lang="en-GB" dirty="0" smtClean="0"/>
              <a:t> </a:t>
            </a:r>
            <a:r>
              <a:rPr lang="en-GB" dirty="0" err="1" smtClean="0"/>
              <a:t>enghreifftiau</a:t>
            </a:r>
            <a:r>
              <a:rPr lang="en-GB" dirty="0" smtClean="0"/>
              <a:t> </a:t>
            </a:r>
            <a:r>
              <a:rPr lang="en-GB" dirty="0" err="1" smtClean="0"/>
              <a:t>o’r</a:t>
            </a:r>
            <a:r>
              <a:rPr lang="en-GB" dirty="0" smtClean="0"/>
              <a:t> </a:t>
            </a:r>
            <a:r>
              <a:rPr lang="en-GB" dirty="0" err="1" smtClean="0"/>
              <a:t>technegau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y </a:t>
            </a:r>
            <a:r>
              <a:rPr lang="en-GB" dirty="0" err="1" smtClean="0"/>
              <a:t>tabl</a:t>
            </a:r>
            <a:r>
              <a:rPr lang="en-GB" dirty="0" smtClean="0"/>
              <a:t> </a:t>
            </a:r>
            <a:r>
              <a:rPr lang="en-GB" dirty="0" err="1" smtClean="0"/>
              <a:t>sydd</a:t>
            </a:r>
            <a:r>
              <a:rPr lang="en-GB" dirty="0" smtClean="0"/>
              <a:t> </a:t>
            </a:r>
            <a:r>
              <a:rPr lang="en-GB" dirty="0" err="1" smtClean="0"/>
              <a:t>i’w</a:t>
            </a:r>
            <a:r>
              <a:rPr lang="en-GB" dirty="0" smtClean="0"/>
              <a:t> </a:t>
            </a:r>
            <a:r>
              <a:rPr lang="en-GB" dirty="0" err="1" smtClean="0"/>
              <a:t>gweld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y darn. 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err="1" smtClean="0"/>
              <a:t>Er</a:t>
            </a:r>
            <a:r>
              <a:rPr lang="en-GB" dirty="0" smtClean="0"/>
              <a:t> </a:t>
            </a:r>
            <a:r>
              <a:rPr lang="en-GB" dirty="0" err="1" smtClean="0"/>
              <a:t>enghraifft</a:t>
            </a:r>
            <a:r>
              <a:rPr lang="en-GB" dirty="0" smtClean="0"/>
              <a:t>: </a:t>
            </a:r>
            <a:r>
              <a:rPr lang="en-GB" dirty="0" err="1" smtClean="0"/>
              <a:t>cyffelybiaeth</a:t>
            </a:r>
            <a:r>
              <a:rPr lang="en-GB" dirty="0" smtClean="0"/>
              <a:t> </a:t>
            </a:r>
            <a:r>
              <a:rPr lang="en-GB" dirty="0" err="1" smtClean="0"/>
              <a:t>neu</a:t>
            </a:r>
            <a:r>
              <a:rPr lang="en-GB" dirty="0" smtClean="0"/>
              <a:t> </a:t>
            </a:r>
            <a:r>
              <a:rPr lang="en-GB" dirty="0" err="1" smtClean="0"/>
              <a:t>gymhariaeth</a:t>
            </a:r>
            <a:r>
              <a:rPr lang="en-GB" dirty="0" smtClean="0"/>
              <a:t> </a:t>
            </a:r>
            <a:r>
              <a:rPr lang="en-GB" dirty="0" err="1" smtClean="0"/>
              <a:t>yw</a:t>
            </a:r>
            <a:r>
              <a:rPr lang="en-GB" dirty="0" smtClean="0"/>
              <a:t> “</a:t>
            </a:r>
            <a:r>
              <a:rPr lang="en-GB" dirty="0" err="1" smtClean="0"/>
              <a:t>fel</a:t>
            </a:r>
            <a:r>
              <a:rPr lang="en-GB" dirty="0" smtClean="0"/>
              <a:t> </a:t>
            </a:r>
            <a:r>
              <a:rPr lang="en-GB" dirty="0" err="1" smtClean="0"/>
              <a:t>lleuad</a:t>
            </a:r>
            <a:r>
              <a:rPr lang="en-GB" dirty="0" smtClean="0"/>
              <a:t> </a:t>
            </a:r>
            <a:r>
              <a:rPr lang="en-GB" dirty="0" err="1" smtClean="0"/>
              <a:t>pendramwnwgl</a:t>
            </a:r>
            <a:r>
              <a:rPr lang="en-GB" dirty="0" smtClean="0"/>
              <a:t>”.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22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4832"/>
            <a:ext cx="8382000" cy="762000"/>
          </a:xfrm>
        </p:spPr>
        <p:txBody>
          <a:bodyPr/>
          <a:lstStyle/>
          <a:p>
            <a:r>
              <a:rPr lang="en-GB" dirty="0" err="1" smtClean="0"/>
              <a:t>Gwers</a:t>
            </a:r>
            <a:r>
              <a:rPr lang="en-GB" dirty="0" smtClean="0"/>
              <a:t>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848" y="1972816"/>
            <a:ext cx="8229600" cy="4192488"/>
          </a:xfrm>
        </p:spPr>
        <p:txBody>
          <a:bodyPr>
            <a:normAutofit fontScale="92500"/>
          </a:bodyPr>
          <a:lstStyle/>
          <a:p>
            <a:r>
              <a:rPr lang="en-GB" dirty="0" err="1" smtClean="0"/>
              <a:t>Dywedodd</a:t>
            </a:r>
            <a:r>
              <a:rPr lang="en-GB" dirty="0" smtClean="0"/>
              <a:t> Dylan Thomas </a:t>
            </a:r>
            <a:r>
              <a:rPr lang="en-GB" dirty="0" err="1" smtClean="0"/>
              <a:t>fod</a:t>
            </a:r>
            <a:r>
              <a:rPr lang="en-GB" dirty="0" smtClean="0"/>
              <a:t> </a:t>
            </a:r>
            <a:r>
              <a:rPr lang="en-GB" dirty="0" err="1" smtClean="0"/>
              <a:t>dod</a:t>
            </a:r>
            <a:r>
              <a:rPr lang="en-GB" dirty="0" smtClean="0"/>
              <a:t> o </a:t>
            </a:r>
            <a:r>
              <a:rPr lang="en-GB" dirty="0" err="1" smtClean="0"/>
              <a:t>hyd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atgof</a:t>
            </a:r>
            <a:r>
              <a:rPr lang="en-GB" dirty="0" smtClean="0"/>
              <a:t> am y </a:t>
            </a:r>
            <a:r>
              <a:rPr lang="en-GB" dirty="0" err="1" smtClean="0"/>
              <a:t>Nadolig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ei</a:t>
            </a:r>
            <a:r>
              <a:rPr lang="en-GB" dirty="0" smtClean="0"/>
              <a:t> </a:t>
            </a:r>
            <a:r>
              <a:rPr lang="en-GB" dirty="0" err="1" smtClean="0"/>
              <a:t>feddwl</a:t>
            </a:r>
            <a:r>
              <a:rPr lang="en-GB" dirty="0" smtClean="0"/>
              <a:t> </a:t>
            </a:r>
            <a:r>
              <a:rPr lang="en-GB" dirty="0" err="1" smtClean="0"/>
              <a:t>fel</a:t>
            </a:r>
            <a:r>
              <a:rPr lang="en-GB" dirty="0" smtClean="0"/>
              <a:t> </a:t>
            </a:r>
            <a:r>
              <a:rPr lang="en-GB" dirty="0" err="1" smtClean="0"/>
              <a:t>trochi</a:t>
            </a:r>
            <a:r>
              <a:rPr lang="en-GB" dirty="0" smtClean="0"/>
              <a:t> </a:t>
            </a:r>
            <a:r>
              <a:rPr lang="en-GB" dirty="0" err="1" smtClean="0"/>
              <a:t>eich</a:t>
            </a:r>
            <a:r>
              <a:rPr lang="en-GB" dirty="0" smtClean="0"/>
              <a:t> </a:t>
            </a:r>
            <a:r>
              <a:rPr lang="en-GB" dirty="0" err="1" smtClean="0"/>
              <a:t>dwylo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yr</a:t>
            </a:r>
            <a:r>
              <a:rPr lang="en-GB" dirty="0" smtClean="0"/>
              <a:t> </a:t>
            </a:r>
            <a:r>
              <a:rPr lang="en-GB" dirty="0" err="1" smtClean="0"/>
              <a:t>eira</a:t>
            </a:r>
            <a:r>
              <a:rPr lang="en-GB" dirty="0" smtClean="0"/>
              <a:t> a </a:t>
            </a:r>
            <a:r>
              <a:rPr lang="en-GB" dirty="0" err="1" smtClean="0"/>
              <a:t>dwyn</a:t>
            </a:r>
            <a:r>
              <a:rPr lang="en-GB" dirty="0" smtClean="0"/>
              <a:t> </a:t>
            </a:r>
            <a:r>
              <a:rPr lang="en-GB" dirty="0" err="1" smtClean="0"/>
              <a:t>allan</a:t>
            </a:r>
            <a:r>
              <a:rPr lang="en-GB" dirty="0" smtClean="0"/>
              <a:t> </a:t>
            </a:r>
            <a:r>
              <a:rPr lang="en-GB" dirty="0" err="1" smtClean="0"/>
              <a:t>beth</a:t>
            </a:r>
            <a:r>
              <a:rPr lang="en-GB" dirty="0" smtClean="0"/>
              <a:t> </a:t>
            </a:r>
            <a:r>
              <a:rPr lang="en-GB" dirty="0" err="1" smtClean="0"/>
              <a:t>bynnag</a:t>
            </a:r>
            <a:r>
              <a:rPr lang="en-GB" dirty="0" smtClean="0"/>
              <a:t> </a:t>
            </a:r>
            <a:r>
              <a:rPr lang="en-GB" dirty="0" err="1" smtClean="0"/>
              <a:t>oedd</a:t>
            </a:r>
            <a:r>
              <a:rPr lang="en-GB" dirty="0" smtClean="0"/>
              <a:t> </a:t>
            </a:r>
            <a:r>
              <a:rPr lang="en-GB" dirty="0" err="1" smtClean="0"/>
              <a:t>yno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err="1" smtClean="0"/>
              <a:t>Ysgrifennwch</a:t>
            </a:r>
            <a:r>
              <a:rPr lang="en-GB" dirty="0" smtClean="0"/>
              <a:t> </a:t>
            </a:r>
            <a:r>
              <a:rPr lang="en-GB" dirty="0" err="1" smtClean="0"/>
              <a:t>eich</a:t>
            </a:r>
            <a:r>
              <a:rPr lang="en-GB" dirty="0" smtClean="0"/>
              <a:t> </a:t>
            </a:r>
            <a:r>
              <a:rPr lang="en-GB" dirty="0" err="1" smtClean="0"/>
              <a:t>hoff</a:t>
            </a:r>
            <a:r>
              <a:rPr lang="en-GB" dirty="0" smtClean="0"/>
              <a:t> </a:t>
            </a:r>
            <a:r>
              <a:rPr lang="en-GB" dirty="0" err="1" smtClean="0"/>
              <a:t>atgof</a:t>
            </a:r>
            <a:r>
              <a:rPr lang="en-GB" dirty="0" smtClean="0"/>
              <a:t> </a:t>
            </a:r>
            <a:r>
              <a:rPr lang="en-GB" dirty="0" err="1" smtClean="0"/>
              <a:t>neu</a:t>
            </a:r>
            <a:r>
              <a:rPr lang="en-GB" dirty="0" smtClean="0"/>
              <a:t> </a:t>
            </a:r>
            <a:r>
              <a:rPr lang="en-GB" dirty="0" err="1" smtClean="0"/>
              <a:t>eich</a:t>
            </a:r>
            <a:r>
              <a:rPr lang="en-GB" dirty="0" smtClean="0"/>
              <a:t> </a:t>
            </a:r>
            <a:r>
              <a:rPr lang="en-GB" dirty="0" err="1" smtClean="0"/>
              <a:t>atgof</a:t>
            </a:r>
            <a:r>
              <a:rPr lang="en-GB" dirty="0" smtClean="0"/>
              <a:t> </a:t>
            </a:r>
            <a:r>
              <a:rPr lang="en-GB" dirty="0" err="1" smtClean="0"/>
              <a:t>mwyaf</a:t>
            </a:r>
            <a:r>
              <a:rPr lang="en-GB" dirty="0" smtClean="0"/>
              <a:t> </a:t>
            </a:r>
            <a:r>
              <a:rPr lang="en-GB" dirty="0" err="1" smtClean="0"/>
              <a:t>cofiadwy</a:t>
            </a:r>
            <a:r>
              <a:rPr lang="en-GB" dirty="0" smtClean="0"/>
              <a:t> am y </a:t>
            </a:r>
            <a:r>
              <a:rPr lang="en-GB" dirty="0" err="1" smtClean="0"/>
              <a:t>Nadolig</a:t>
            </a:r>
            <a:r>
              <a:rPr lang="en-GB" dirty="0" smtClean="0"/>
              <a:t> </a:t>
            </a:r>
            <a:r>
              <a:rPr lang="en-GB" dirty="0" err="1" smtClean="0"/>
              <a:t>ar</a:t>
            </a:r>
            <a:r>
              <a:rPr lang="en-GB" dirty="0" smtClean="0"/>
              <a:t> y </a:t>
            </a:r>
            <a:r>
              <a:rPr lang="en-GB" dirty="0" err="1" smtClean="0"/>
              <a:t>cerdyn</a:t>
            </a:r>
            <a:r>
              <a:rPr lang="en-GB" dirty="0" smtClean="0"/>
              <a:t> a </a:t>
            </a:r>
            <a:r>
              <a:rPr lang="en-GB" dirty="0" err="1" smtClean="0"/>
              <a:t>roddodd</a:t>
            </a:r>
            <a:r>
              <a:rPr lang="en-GB" dirty="0" smtClean="0"/>
              <a:t> </a:t>
            </a:r>
            <a:r>
              <a:rPr lang="en-GB" dirty="0" err="1" smtClean="0"/>
              <a:t>eich</a:t>
            </a:r>
            <a:r>
              <a:rPr lang="en-GB" dirty="0" smtClean="0"/>
              <a:t> </a:t>
            </a:r>
            <a:r>
              <a:rPr lang="en-GB" dirty="0" err="1" smtClean="0"/>
              <a:t>athro</a:t>
            </a:r>
            <a:r>
              <a:rPr lang="en-GB" dirty="0" smtClean="0"/>
              <a:t> </a:t>
            </a:r>
            <a:r>
              <a:rPr lang="en-GB" dirty="0" err="1" smtClean="0"/>
              <a:t>ichi</a:t>
            </a:r>
            <a:r>
              <a:rPr lang="en-GB" dirty="0" smtClean="0"/>
              <a:t>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err="1" smtClean="0"/>
              <a:t>Byddwch</a:t>
            </a:r>
            <a:r>
              <a:rPr lang="en-GB" dirty="0" smtClean="0"/>
              <a:t> </a:t>
            </a:r>
            <a:r>
              <a:rPr lang="en-GB" dirty="0" err="1" smtClean="0"/>
              <a:t>yn</a:t>
            </a:r>
            <a:r>
              <a:rPr lang="en-GB" dirty="0" smtClean="0"/>
              <a:t> </a:t>
            </a:r>
            <a:r>
              <a:rPr lang="en-GB" dirty="0" err="1" smtClean="0"/>
              <a:t>barod</a:t>
            </a:r>
            <a:r>
              <a:rPr lang="en-GB" dirty="0" smtClean="0"/>
              <a:t> </a:t>
            </a:r>
            <a:r>
              <a:rPr lang="en-GB" dirty="0" err="1" smtClean="0"/>
              <a:t>i</a:t>
            </a:r>
            <a:r>
              <a:rPr lang="en-GB" dirty="0" smtClean="0"/>
              <a:t> </a:t>
            </a:r>
            <a:r>
              <a:rPr lang="en-GB" dirty="0" err="1" smtClean="0"/>
              <a:t>rannu’r</a:t>
            </a:r>
            <a:r>
              <a:rPr lang="en-GB" dirty="0" smtClean="0"/>
              <a:t> </a:t>
            </a:r>
            <a:r>
              <a:rPr lang="en-GB" dirty="0" err="1" smtClean="0"/>
              <a:t>atgof</a:t>
            </a:r>
            <a:r>
              <a:rPr lang="en-GB" dirty="0" smtClean="0"/>
              <a:t> </a:t>
            </a:r>
            <a:r>
              <a:rPr lang="en-GB" dirty="0" err="1" smtClean="0"/>
              <a:t>hwn</a:t>
            </a:r>
            <a:r>
              <a:rPr lang="en-GB" dirty="0" smtClean="0"/>
              <a:t> </a:t>
            </a:r>
            <a:r>
              <a:rPr lang="en-GB" dirty="0" err="1" smtClean="0"/>
              <a:t>â’r</a:t>
            </a:r>
            <a:r>
              <a:rPr lang="en-GB" dirty="0" smtClean="0"/>
              <a:t> </a:t>
            </a:r>
            <a:r>
              <a:rPr lang="en-GB" dirty="0" err="1" smtClean="0"/>
              <a:t>dosbarth</a:t>
            </a:r>
            <a:r>
              <a:rPr lang="en-GB" dirty="0" smtClean="0"/>
              <a:t>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49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67</TotalTime>
  <Words>505</Words>
  <Application>Microsoft Macintosh PowerPoint</Application>
  <PresentationFormat>On-screen Show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DYLANTEST</vt:lpstr>
      <vt:lpstr>Nadolig plentyn yng Nghymru</vt:lpstr>
      <vt:lpstr>Gwers Un</vt:lpstr>
      <vt:lpstr>Nadolig – beth am dy Nadolig di? </vt:lpstr>
      <vt:lpstr>Disgrifio’r Nadolig</vt:lpstr>
      <vt:lpstr>Tasg ysgrifennu Oer</vt:lpstr>
      <vt:lpstr>Gwers 2: Ysgrifennu Disgrifiadol</vt:lpstr>
      <vt:lpstr>Tasg Unigol</vt:lpstr>
      <vt:lpstr>Tasg mewn parau</vt:lpstr>
      <vt:lpstr>Gwers 3</vt:lpstr>
      <vt:lpstr>Tasg Unigol</vt:lpstr>
      <vt:lpstr>Gwers 4 Amcanion Dysgu</vt:lpstr>
      <vt:lpstr>CYFFELYBIAETH/CYMHARIAETH</vt:lpstr>
      <vt:lpstr>TROSIAD</vt:lpstr>
      <vt:lpstr>Tasg unigol: Taflen Waith 4</vt:lpstr>
      <vt:lpstr>Gwers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Child’s Christmas in Wales</dc:title>
  <dc:creator>Kathy</dc:creator>
  <cp:lastModifiedBy>Matt Barry</cp:lastModifiedBy>
  <cp:revision>26</cp:revision>
  <dcterms:created xsi:type="dcterms:W3CDTF">2014-01-22T18:25:01Z</dcterms:created>
  <dcterms:modified xsi:type="dcterms:W3CDTF">2014-07-09T15:08:17Z</dcterms:modified>
</cp:coreProperties>
</file>